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303" r:id="rId3"/>
    <p:sldId id="529" r:id="rId4"/>
    <p:sldId id="304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4" pos="408" userDrawn="1">
          <p15:clr>
            <a:srgbClr val="A4A3A4"/>
          </p15:clr>
        </p15:guide>
        <p15:guide id="5" orient="horz" pos="2913" userDrawn="1">
          <p15:clr>
            <a:srgbClr val="A4A3A4"/>
          </p15:clr>
        </p15:guide>
        <p15:guide id="6" pos="5352" userDrawn="1">
          <p15:clr>
            <a:srgbClr val="A4A3A4"/>
          </p15:clr>
        </p15:guide>
        <p15:guide id="7" pos="2925" userDrawn="1">
          <p15:clr>
            <a:srgbClr val="A4A3A4"/>
          </p15:clr>
        </p15:guide>
        <p15:guide id="8" orient="horz" pos="667" userDrawn="1">
          <p15:clr>
            <a:srgbClr val="A4A3A4"/>
          </p15:clr>
        </p15:guide>
        <p15:guide id="9" pos="5556" userDrawn="1">
          <p15:clr>
            <a:srgbClr val="A4A3A4"/>
          </p15:clr>
        </p15:guide>
        <p15:guide id="10" pos="1542" userDrawn="1">
          <p15:clr>
            <a:srgbClr val="A4A3A4"/>
          </p15:clr>
        </p15:guide>
        <p15:guide id="11" orient="horz" pos="2051" userDrawn="1">
          <p15:clr>
            <a:srgbClr val="A4A3A4"/>
          </p15:clr>
        </p15:guide>
        <p15:guide id="12" pos="3447" userDrawn="1">
          <p15:clr>
            <a:srgbClr val="A4A3A4"/>
          </p15:clr>
        </p15:guide>
        <p15:guide id="13" orient="horz" pos="373" userDrawn="1">
          <p15:clr>
            <a:srgbClr val="A4A3A4"/>
          </p15:clr>
        </p15:guide>
        <p15:guide id="14" orient="horz" pos="259" userDrawn="1">
          <p15:clr>
            <a:srgbClr val="A4A3A4"/>
          </p15:clr>
        </p15:guide>
        <p15:guide id="15" orient="horz" pos="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32"/>
    <p:restoredTop sz="90640" autoAdjust="0"/>
  </p:normalViewPr>
  <p:slideViewPr>
    <p:cSldViewPr snapToGrid="0" snapToObjects="1" showGuides="1">
      <p:cViewPr varScale="1">
        <p:scale>
          <a:sx n="99" d="100"/>
          <a:sy n="99" d="100"/>
        </p:scale>
        <p:origin x="1133" y="82"/>
      </p:cViewPr>
      <p:guideLst>
        <p:guide pos="408"/>
        <p:guide orient="horz" pos="2913"/>
        <p:guide pos="5352"/>
        <p:guide pos="2925"/>
        <p:guide orient="horz" pos="667"/>
        <p:guide pos="5556"/>
        <p:guide pos="1542"/>
        <p:guide orient="horz" pos="2051"/>
        <p:guide pos="3447"/>
        <p:guide orient="horz" pos="373"/>
        <p:guide orient="horz" pos="259"/>
        <p:guide orient="horz" pos="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858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783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592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810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6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690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558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533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388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721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9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7586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61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920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254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410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443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74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986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697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302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68" name="Google Shape;2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34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24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305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44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767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524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909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45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25D1A8-CF97-6675-FB9A-7533E2CD3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229"/>
            <a:ext cx="6278382" cy="4527269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48CF53A-C0A2-78DF-DA95-8412E5A1F0A7}"/>
              </a:ext>
            </a:extLst>
          </p:cNvPr>
          <p:cNvGrpSpPr/>
          <p:nvPr userDrawn="1"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2681B05-94E9-7FDA-47C1-0DCAB3EE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84982" y="196525"/>
              <a:ext cx="879982" cy="373326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883ADE75-B71E-1391-6828-9B3B2AEA7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147859" y="294906"/>
              <a:ext cx="702652" cy="176564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B4C303-8042-9666-CD06-4FB963983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2159659" cy="1902556"/>
          </a:xfrm>
          <a:prstGeom prst="rect">
            <a:avLst/>
          </a:prstGeom>
        </p:spPr>
      </p:pic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60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37609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A60860-BDAA-83CF-23BF-919C2BC00672}"/>
              </a:ext>
            </a:extLst>
          </p:cNvPr>
          <p:cNvSpPr/>
          <p:nvPr userDrawn="1"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604FFA-22A8-022D-0AD8-57F14ED510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7595" y="280146"/>
            <a:ext cx="683387" cy="170202"/>
          </a:xfrm>
          <a:prstGeom prst="rect">
            <a:avLst/>
          </a:prstGeom>
        </p:spPr>
      </p:pic>
      <p:cxnSp>
        <p:nvCxnSpPr>
          <p:cNvPr id="8" name="Google Shape;24;p21">
            <a:extLst>
              <a:ext uri="{FF2B5EF4-FFF2-40B4-BE49-F238E27FC236}">
                <a16:creationId xmlns:a16="http://schemas.microsoft.com/office/drawing/2014/main" id="{58B2FDD4-73C8-AB24-76A2-763EB90DFD79}"/>
              </a:ext>
            </a:extLst>
          </p:cNvPr>
          <p:cNvCxnSpPr>
            <a:cxnSpLocks/>
          </p:cNvCxnSpPr>
          <p:nvPr userDrawn="1"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225184-0C67-17DB-3BC0-08C63933B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78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D4D388-47FC-144D-9FC4-4BDE9BF3CB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225A15E-5930-204A-B8FA-E850E11E3D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1AB7E7-45F1-B041-8654-FCE2E2CCA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974AE5-15D0-D24B-85B9-2AC206A91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847940-B6AB-B541-9396-FE4D58243A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45" y="373490"/>
            <a:ext cx="1124817" cy="2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cxnSp>
        <p:nvCxnSpPr>
          <p:cNvPr id="5" name="Google Shape;24;p21">
            <a:extLst>
              <a:ext uri="{FF2B5EF4-FFF2-40B4-BE49-F238E27FC236}">
                <a16:creationId xmlns:a16="http://schemas.microsoft.com/office/drawing/2014/main" id="{CD1119D3-2E21-4FC2-5D63-F23FEC677EBF}"/>
              </a:ext>
            </a:extLst>
          </p:cNvPr>
          <p:cNvCxnSpPr>
            <a:cxnSpLocks/>
          </p:cNvCxnSpPr>
          <p:nvPr userDrawn="1"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07ED88-4B0F-5648-9CF8-A6CABF8DB33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47462" y="196525"/>
            <a:ext cx="879982" cy="3733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D1D9E2-1933-3849-5F24-946589ED6F0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510339" y="294906"/>
            <a:ext cx="702652" cy="176564"/>
          </a:xfrm>
          <a:prstGeom prst="rect">
            <a:avLst/>
          </a:prstGeom>
        </p:spPr>
      </p:pic>
      <p:cxnSp>
        <p:nvCxnSpPr>
          <p:cNvPr id="10" name="Google Shape;24;p21">
            <a:extLst>
              <a:ext uri="{FF2B5EF4-FFF2-40B4-BE49-F238E27FC236}">
                <a16:creationId xmlns:a16="http://schemas.microsoft.com/office/drawing/2014/main" id="{F0CBFEE7-CB31-2783-F0D0-D0A9341FB4A6}"/>
              </a:ext>
            </a:extLst>
          </p:cNvPr>
          <p:cNvCxnSpPr>
            <a:cxnSpLocks/>
          </p:cNvCxnSpPr>
          <p:nvPr userDrawn="1"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36;p1">
            <a:extLst>
              <a:ext uri="{FF2B5EF4-FFF2-40B4-BE49-F238E27FC236}">
                <a16:creationId xmlns:a16="http://schemas.microsoft.com/office/drawing/2014/main" id="{CF05C36C-6573-3270-801F-E1961FF46577}"/>
              </a:ext>
            </a:extLst>
          </p:cNvPr>
          <p:cNvSpPr txBox="1"/>
          <p:nvPr userDrawn="1"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b="0" i="0" u="none" strike="noStrike" cap="none" dirty="0">
                <a:solidFill>
                  <a:srgbClr val="B9BCBF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Пятый этап Всероссийской просветительской Эстафеты «Мои финансы»</a:t>
            </a:r>
            <a:endParaRPr sz="1000" b="0" i="0" u="none" strike="noStrike" cap="none" dirty="0">
              <a:solidFill>
                <a:srgbClr val="B9BCBF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54F6FD-C373-A2DF-6EF4-76EC6E2AECB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  <p:sldLayoutId id="2147483660" r:id="rId11"/>
    <p:sldLayoutId id="2147483669" r:id="rId12"/>
    <p:sldLayoutId id="2147483670" r:id="rId13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1">
            <a:extLst>
              <a:ext uri="{FF2B5EF4-FFF2-40B4-BE49-F238E27FC236}">
                <a16:creationId xmlns:a16="http://schemas.microsoft.com/office/drawing/2014/main" id="{C41999E6-F268-AF51-E2C6-3F75FD219040}"/>
              </a:ext>
            </a:extLst>
          </p:cNvPr>
          <p:cNvSpPr txBox="1"/>
          <p:nvPr/>
        </p:nvSpPr>
        <p:spPr>
          <a:xfrm>
            <a:off x="2155377" y="174604"/>
            <a:ext cx="3020127" cy="735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000" dirty="0">
                <a:solidFill>
                  <a:schemeClr val="accent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Пятый</a:t>
            </a:r>
            <a:r>
              <a:rPr lang="ru-RU" sz="1000" b="1" i="0" u="none" strike="noStrike" cap="none" dirty="0">
                <a:solidFill>
                  <a:schemeClr val="accent5"/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 этап </a:t>
            </a: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Всероссийской просветительской </a:t>
            </a:r>
            <a: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/>
            </a:r>
            <a:br>
              <a:rPr lang="en-US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</a:br>
            <a:r>
              <a:rPr lang="ru-RU" sz="1000" b="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Raleway"/>
                <a:cs typeface="Arial" panose="020B0604020202020204" pitchFamily="34" charset="0"/>
                <a:sym typeface="Raleway"/>
              </a:rPr>
              <a:t>Эстафеты «Мои финансы»</a:t>
            </a:r>
            <a:endParaRPr sz="1000" b="0" i="0" u="none" strike="noStrike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Google Shape;137;p1">
            <a:extLst>
              <a:ext uri="{FF2B5EF4-FFF2-40B4-BE49-F238E27FC236}">
                <a16:creationId xmlns:a16="http://schemas.microsoft.com/office/drawing/2014/main" id="{985EAF18-F85F-A9CA-D146-32AD9C1B4C7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V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7762" y="2448471"/>
            <a:ext cx="5060544" cy="1710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F9C"/>
              </a:buClr>
              <a:buSzPts val="3600"/>
              <a:buFont typeface="Arial"/>
              <a:buNone/>
            </a:pPr>
            <a:r>
              <a:rPr lang="ru-RU" sz="4000" u="none" strike="noStrike" cap="none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«Финансовая безопасность для всей семьи»</a:t>
            </a:r>
            <a:endParaRPr lang="ru-RU" sz="40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6" name="Google Shape;93;p14">
            <a:extLst>
              <a:ext uri="{FF2B5EF4-FFF2-40B4-BE49-F238E27FC236}">
                <a16:creationId xmlns:a16="http://schemas.microsoft.com/office/drawing/2014/main" id="{971F7956-1170-755F-88A9-5C8E34203E38}"/>
              </a:ext>
            </a:extLst>
          </p:cNvPr>
          <p:cNvGrpSpPr/>
          <p:nvPr/>
        </p:nvGrpSpPr>
        <p:grpSpPr>
          <a:xfrm>
            <a:off x="5014112" y="233837"/>
            <a:ext cx="1559844" cy="411942"/>
            <a:chOff x="0" y="0"/>
            <a:chExt cx="7961408" cy="2092117"/>
          </a:xfrm>
        </p:grpSpPr>
        <p:sp>
          <p:nvSpPr>
            <p:cNvPr id="7" name="Google Shape;94;p14">
              <a:extLst>
                <a:ext uri="{FF2B5EF4-FFF2-40B4-BE49-F238E27FC236}">
                  <a16:creationId xmlns:a16="http://schemas.microsoft.com/office/drawing/2014/main" id="{BCC21469-A6F2-FC6A-058A-219C487ADE98}"/>
                </a:ext>
              </a:extLst>
            </p:cNvPr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 extrusionOk="0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542591"/>
              </a:stretch>
            </a:blipFill>
            <a:ln>
              <a:noFill/>
            </a:ln>
          </p:spPr>
        </p:sp>
        <p:sp>
          <p:nvSpPr>
            <p:cNvPr id="8" name="Google Shape;95;p14">
              <a:extLst>
                <a:ext uri="{FF2B5EF4-FFF2-40B4-BE49-F238E27FC236}">
                  <a16:creationId xmlns:a16="http://schemas.microsoft.com/office/drawing/2014/main" id="{FE883C38-460D-9BF1-32E4-B540F0CCC7E6}"/>
                </a:ext>
              </a:extLst>
            </p:cNvPr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 extrusionOk="0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16765"/>
              </a:stretch>
            </a:blipFill>
            <a:ln>
              <a:noFill/>
            </a:ln>
          </p:spPr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FF1EB54-63D5-D4AF-2249-A99BB6285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357" y="1116390"/>
            <a:ext cx="4277643" cy="48598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B2896FE7-685B-F994-0BAF-A6F1EAB053B1}"/>
              </a:ext>
            </a:extLst>
          </p:cNvPr>
          <p:cNvSpPr/>
          <p:nvPr/>
        </p:nvSpPr>
        <p:spPr>
          <a:xfrm>
            <a:off x="4676988" y="82249"/>
            <a:ext cx="2091194" cy="2091194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4161891" cy="54618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ПСИХОЛОГИЧЕСКИЙ ПОРТРЕТ ЖЕРТВ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ТЕЛЕФОННОГО МОШЕННИЧЕСТВА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966E7D0-02D2-A8DA-4CF3-DB0642E581A1}"/>
              </a:ext>
            </a:extLst>
          </p:cNvPr>
          <p:cNvSpPr/>
          <p:nvPr/>
        </p:nvSpPr>
        <p:spPr>
          <a:xfrm>
            <a:off x="6758347" y="1291039"/>
            <a:ext cx="2091194" cy="2091194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44B3CF7-7E93-D3AB-22D3-AE8CB30AE709}"/>
              </a:ext>
            </a:extLst>
          </p:cNvPr>
          <p:cNvSpPr/>
          <p:nvPr/>
        </p:nvSpPr>
        <p:spPr>
          <a:xfrm>
            <a:off x="5584134" y="2621716"/>
            <a:ext cx="2091194" cy="2091194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AB31DE6-3C4F-5E2D-63AD-7577DC513A19}"/>
              </a:ext>
            </a:extLst>
          </p:cNvPr>
          <p:cNvSpPr/>
          <p:nvPr/>
        </p:nvSpPr>
        <p:spPr>
          <a:xfrm>
            <a:off x="279701" y="2349273"/>
            <a:ext cx="1998167" cy="1998167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09F9354-C0D7-8502-D4C0-DE8644A4300F}"/>
              </a:ext>
            </a:extLst>
          </p:cNvPr>
          <p:cNvSpPr/>
          <p:nvPr/>
        </p:nvSpPr>
        <p:spPr>
          <a:xfrm>
            <a:off x="1504768" y="3382233"/>
            <a:ext cx="1656198" cy="1656198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96BE2267-8C8B-61B3-CE0A-62A6A0E67585}"/>
              </a:ext>
            </a:extLst>
          </p:cNvPr>
          <p:cNvSpPr txBox="1"/>
          <p:nvPr/>
        </p:nvSpPr>
        <p:spPr>
          <a:xfrm>
            <a:off x="4841964" y="799806"/>
            <a:ext cx="1806385" cy="80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Выраженные ценности безопасности</a:t>
            </a:r>
            <a:endParaRPr sz="15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Google Shape;167;p21">
            <a:extLst>
              <a:ext uri="{FF2B5EF4-FFF2-40B4-BE49-F238E27FC236}">
                <a16:creationId xmlns:a16="http://schemas.microsoft.com/office/drawing/2014/main" id="{B1ED030A-67B0-15BF-9BA2-950F544650CC}"/>
              </a:ext>
            </a:extLst>
          </p:cNvPr>
          <p:cNvSpPr txBox="1"/>
          <p:nvPr/>
        </p:nvSpPr>
        <p:spPr>
          <a:xfrm>
            <a:off x="1720194" y="4113576"/>
            <a:ext cx="1245679" cy="3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Возраст 50+</a:t>
            </a:r>
            <a:endParaRPr sz="15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Google Shape;167;p21">
            <a:extLst>
              <a:ext uri="{FF2B5EF4-FFF2-40B4-BE49-F238E27FC236}">
                <a16:creationId xmlns:a16="http://schemas.microsoft.com/office/drawing/2014/main" id="{B92A1315-144C-79F5-B743-B10D484ED1E0}"/>
              </a:ext>
            </a:extLst>
          </p:cNvPr>
          <p:cNvSpPr txBox="1"/>
          <p:nvPr/>
        </p:nvSpPr>
        <p:spPr>
          <a:xfrm>
            <a:off x="7006796" y="1941712"/>
            <a:ext cx="1627037" cy="87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Интересы группы выше собственных</a:t>
            </a:r>
            <a:endParaRPr sz="15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9" name="Google Shape;167;p21">
            <a:extLst>
              <a:ext uri="{FF2B5EF4-FFF2-40B4-BE49-F238E27FC236}">
                <a16:creationId xmlns:a16="http://schemas.microsoft.com/office/drawing/2014/main" id="{891241C0-17B9-B884-7D22-B662FE0B424D}"/>
              </a:ext>
            </a:extLst>
          </p:cNvPr>
          <p:cNvSpPr txBox="1"/>
          <p:nvPr/>
        </p:nvSpPr>
        <p:spPr>
          <a:xfrm>
            <a:off x="437311" y="3056071"/>
            <a:ext cx="1635447" cy="578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Высокий самоконтроль</a:t>
            </a:r>
            <a:endParaRPr sz="15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" name="Google Shape;167;p21">
            <a:extLst>
              <a:ext uri="{FF2B5EF4-FFF2-40B4-BE49-F238E27FC236}">
                <a16:creationId xmlns:a16="http://schemas.microsoft.com/office/drawing/2014/main" id="{8E1341E9-2DC5-AC41-64D0-AAE7A8F05039}"/>
              </a:ext>
            </a:extLst>
          </p:cNvPr>
          <p:cNvSpPr txBox="1"/>
          <p:nvPr/>
        </p:nvSpPr>
        <p:spPr>
          <a:xfrm>
            <a:off x="5741091" y="3348357"/>
            <a:ext cx="1746475" cy="88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Склонен </a:t>
            </a:r>
            <a:b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 сотрудничеству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endParaRPr sz="15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3A7D70-ECA3-CCDF-43A4-50B7F7FBB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235" y="1226683"/>
            <a:ext cx="2708901" cy="35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987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037568" cy="62746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28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ПРИЕМЫ РАБОТЫ МОШЕННИКОВ С СОПРОТИВЛЕНИЕМ КЛИЕНТОВ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331821" y="2060157"/>
            <a:ext cx="5338834" cy="48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Пользуясь недостаточным уровнем финансовой грамотности населения, мошенники:</a:t>
            </a:r>
          </a:p>
        </p:txBody>
      </p:sp>
      <p:sp>
        <p:nvSpPr>
          <p:cNvPr id="5" name="Google Shape;169;p21">
            <a:extLst>
              <a:ext uri="{FF2B5EF4-FFF2-40B4-BE49-F238E27FC236}">
                <a16:creationId xmlns:a16="http://schemas.microsoft.com/office/drawing/2014/main" id="{50ADB5D0-41D9-D968-DB3B-FFA1595B3FB8}"/>
              </a:ext>
            </a:extLst>
          </p:cNvPr>
          <p:cNvSpPr txBox="1"/>
          <p:nvPr/>
        </p:nvSpPr>
        <p:spPr>
          <a:xfrm>
            <a:off x="306591" y="2556999"/>
            <a:ext cx="4917415" cy="1614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55600" marR="0" lvl="0" indent="-285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Используют специфическую терминологию</a:t>
            </a:r>
          </a:p>
          <a:p>
            <a:pPr marL="355600" marR="0" lvl="0" indent="-285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Создают иллюзию срочности </a:t>
            </a:r>
            <a:b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или безотлагательности конкретных действий</a:t>
            </a:r>
          </a:p>
          <a:p>
            <a:pPr marL="355600" marR="0" lvl="0" indent="-28575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Используют угрозы</a:t>
            </a:r>
            <a:endParaRPr sz="1400" b="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205964-3162-3EB6-DD89-48C08BEA65F7}"/>
              </a:ext>
            </a:extLst>
          </p:cNvPr>
          <p:cNvSpPr/>
          <p:nvPr/>
        </p:nvSpPr>
        <p:spPr>
          <a:xfrm>
            <a:off x="6973294" y="-1"/>
            <a:ext cx="1838885" cy="480367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C3CCE0-85EA-9272-6B47-627FC4DA7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5A765B-B7BE-1005-EC4A-C2074A7E3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433" y="808721"/>
            <a:ext cx="2154809" cy="399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066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172D7D6-CDB4-4C69-ABDF-E3E1C254EAAB}"/>
              </a:ext>
            </a:extLst>
          </p:cNvPr>
          <p:cNvSpPr/>
          <p:nvPr/>
        </p:nvSpPr>
        <p:spPr>
          <a:xfrm>
            <a:off x="4707175" y="1517277"/>
            <a:ext cx="4110821" cy="309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723808-9ABC-C17D-13D1-56BB959171F6}"/>
              </a:ext>
            </a:extLst>
          </p:cNvPr>
          <p:cNvSpPr/>
          <p:nvPr/>
        </p:nvSpPr>
        <p:spPr>
          <a:xfrm>
            <a:off x="306590" y="1517277"/>
            <a:ext cx="4130237" cy="309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037568" cy="36330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СОЦИАЛЬНАЯ ИНЖЕНЕРИЯ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636008" y="2290886"/>
            <a:ext cx="3471399" cy="167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2500"/>
              <a:buFont typeface="Arial"/>
              <a:buNone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СОЦИАЛЬНАЯ ИНЖЕНЕРИЯ </a:t>
            </a:r>
            <a: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b="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ru-RU" sz="1500" b="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5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совокупность методов и тактик воздействия, основанных </a:t>
            </a:r>
            <a:br>
              <a:rPr lang="ru-RU" sz="15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5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психологическом манипулировании, с целью контроля поведения человека и доступа </a:t>
            </a:r>
            <a:br>
              <a:rPr lang="ru-RU" sz="15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5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 конфиденциальной информации</a:t>
            </a: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D5A98FBD-2F71-6102-9C60-84504EA12858}"/>
              </a:ext>
            </a:extLst>
          </p:cNvPr>
          <p:cNvSpPr txBox="1"/>
          <p:nvPr/>
        </p:nvSpPr>
        <p:spPr>
          <a:xfrm>
            <a:off x="5067690" y="2020492"/>
            <a:ext cx="3517513" cy="235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Aft>
                <a:spcPts val="0"/>
              </a:spcAft>
              <a:buClr>
                <a:srgbClr val="1C1C1C"/>
              </a:buClr>
              <a:buSzPts val="2500"/>
              <a:buFont typeface="Arial"/>
              <a:buNone/>
            </a:pPr>
            <a:r>
              <a:rPr lang="ru-RU" sz="1500" b="1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ОБРАТНАЯ СОЦИАЛЬНАЯ ИНЖЕНЕРИЯ</a:t>
            </a:r>
            <a: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ru-RU" sz="150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техника манипулирования, противоположная классической схеме, при которой преступник первым инициирует контакт. При обратной социальной инженерии человека обманом вынуждают самостоятельно связаться со злоумышленником  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8660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299078" cy="36330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ЭТАПЫ СОЦИОИНЖЕНЕРНЫХ АТАК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учесеченными противолежащими углами 4">
            <a:extLst>
              <a:ext uri="{FF2B5EF4-FFF2-40B4-BE49-F238E27FC236}">
                <a16:creationId xmlns:a16="http://schemas.microsoft.com/office/drawing/2014/main" id="{C31D7DD8-BD43-7D3B-42A5-885127B7EAEF}"/>
              </a:ext>
            </a:extLst>
          </p:cNvPr>
          <p:cNvSpPr/>
          <p:nvPr/>
        </p:nvSpPr>
        <p:spPr>
          <a:xfrm>
            <a:off x="306592" y="1916262"/>
            <a:ext cx="1812510" cy="1812510"/>
          </a:xfrm>
          <a:prstGeom prst="snip2Diag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с двумя учесеченными противолежащими углами 6">
            <a:extLst>
              <a:ext uri="{FF2B5EF4-FFF2-40B4-BE49-F238E27FC236}">
                <a16:creationId xmlns:a16="http://schemas.microsoft.com/office/drawing/2014/main" id="{A575AAEA-F09C-969D-14DD-9DA46A458B8D}"/>
              </a:ext>
            </a:extLst>
          </p:cNvPr>
          <p:cNvSpPr/>
          <p:nvPr/>
        </p:nvSpPr>
        <p:spPr>
          <a:xfrm>
            <a:off x="6999669" y="1916262"/>
            <a:ext cx="1812510" cy="1812510"/>
          </a:xfrm>
          <a:prstGeom prst="snip2Diag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Прямоугольник с двумя учесеченными противолежащими углами 7">
            <a:extLst>
              <a:ext uri="{FF2B5EF4-FFF2-40B4-BE49-F238E27FC236}">
                <a16:creationId xmlns:a16="http://schemas.microsoft.com/office/drawing/2014/main" id="{B9BD1F78-490C-E79F-D6BC-4B1538BEE9D5}"/>
              </a:ext>
            </a:extLst>
          </p:cNvPr>
          <p:cNvSpPr/>
          <p:nvPr/>
        </p:nvSpPr>
        <p:spPr>
          <a:xfrm>
            <a:off x="4768644" y="1916262"/>
            <a:ext cx="1812510" cy="1812510"/>
          </a:xfrm>
          <a:prstGeom prst="snip2Diag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с двумя учесеченными противолежащими углами 8">
            <a:extLst>
              <a:ext uri="{FF2B5EF4-FFF2-40B4-BE49-F238E27FC236}">
                <a16:creationId xmlns:a16="http://schemas.microsoft.com/office/drawing/2014/main" id="{00B0113A-7DD0-2815-5227-3676DC87A53C}"/>
              </a:ext>
            </a:extLst>
          </p:cNvPr>
          <p:cNvSpPr/>
          <p:nvPr/>
        </p:nvSpPr>
        <p:spPr>
          <a:xfrm>
            <a:off x="2537618" y="1916262"/>
            <a:ext cx="1812510" cy="1812510"/>
          </a:xfrm>
          <a:prstGeom prst="snip2Diag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594867" y="2964447"/>
            <a:ext cx="1235961" cy="3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Подготовка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83799AA5-847A-6136-3D0B-65C7D5F076A6}"/>
              </a:ext>
            </a:extLst>
          </p:cNvPr>
          <p:cNvSpPr txBox="1">
            <a:spLocks/>
          </p:cNvSpPr>
          <p:nvPr/>
        </p:nvSpPr>
        <p:spPr>
          <a:xfrm>
            <a:off x="797625" y="2192563"/>
            <a:ext cx="830444" cy="3633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buClr>
                <a:srgbClr val="31B7BC"/>
              </a:buClr>
              <a:buSzPts val="4500"/>
              <a:buFont typeface="Arial"/>
              <a:buNone/>
            </a:pPr>
            <a:r>
              <a:rPr lang="ru-RU" sz="5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  <a:endParaRPr lang="ru-RU" sz="5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12" name="Google Shape;167;p21">
            <a:extLst>
              <a:ext uri="{FF2B5EF4-FFF2-40B4-BE49-F238E27FC236}">
                <a16:creationId xmlns:a16="http://schemas.microsoft.com/office/drawing/2014/main" id="{92240B90-4E47-47F8-F58E-0363A92D2014}"/>
              </a:ext>
            </a:extLst>
          </p:cNvPr>
          <p:cNvSpPr txBox="1"/>
          <p:nvPr/>
        </p:nvSpPr>
        <p:spPr>
          <a:xfrm>
            <a:off x="2767588" y="2964447"/>
            <a:ext cx="1352570" cy="3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Установление контакта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0CDF376E-A2D1-7861-B585-E3D31E053484}"/>
              </a:ext>
            </a:extLst>
          </p:cNvPr>
          <p:cNvSpPr txBox="1">
            <a:spLocks/>
          </p:cNvSpPr>
          <p:nvPr/>
        </p:nvSpPr>
        <p:spPr>
          <a:xfrm>
            <a:off x="3028651" y="2192563"/>
            <a:ext cx="830444" cy="3633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buClr>
                <a:srgbClr val="31B7BC"/>
              </a:buClr>
              <a:buSzPts val="4500"/>
              <a:buFont typeface="Arial"/>
              <a:buNone/>
            </a:pPr>
            <a:r>
              <a:rPr lang="ru-RU" sz="5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  <a:endParaRPr lang="ru-RU" sz="5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14" name="Google Shape;167;p21">
            <a:extLst>
              <a:ext uri="{FF2B5EF4-FFF2-40B4-BE49-F238E27FC236}">
                <a16:creationId xmlns:a16="http://schemas.microsoft.com/office/drawing/2014/main" id="{E40EB404-89FF-FC4E-4DF4-FC097A146DEC}"/>
              </a:ext>
            </a:extLst>
          </p:cNvPr>
          <p:cNvSpPr txBox="1"/>
          <p:nvPr/>
        </p:nvSpPr>
        <p:spPr>
          <a:xfrm>
            <a:off x="5056919" y="2964446"/>
            <a:ext cx="1235961" cy="493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Начало атаки 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оловок 2">
            <a:extLst>
              <a:ext uri="{FF2B5EF4-FFF2-40B4-BE49-F238E27FC236}">
                <a16:creationId xmlns:a16="http://schemas.microsoft.com/office/drawing/2014/main" id="{64FAD433-527E-AF37-A8D1-10B4C0DE935A}"/>
              </a:ext>
            </a:extLst>
          </p:cNvPr>
          <p:cNvSpPr txBox="1">
            <a:spLocks/>
          </p:cNvSpPr>
          <p:nvPr/>
        </p:nvSpPr>
        <p:spPr>
          <a:xfrm>
            <a:off x="5259677" y="2192563"/>
            <a:ext cx="830444" cy="3633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buClr>
                <a:srgbClr val="31B7BC"/>
              </a:buClr>
              <a:buSzPts val="4500"/>
              <a:buFont typeface="Arial"/>
              <a:buNone/>
            </a:pPr>
            <a:r>
              <a:rPr lang="ru-RU" sz="5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  <a:endParaRPr lang="ru-RU" sz="5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16" name="Google Shape;167;p21">
            <a:extLst>
              <a:ext uri="{FF2B5EF4-FFF2-40B4-BE49-F238E27FC236}">
                <a16:creationId xmlns:a16="http://schemas.microsoft.com/office/drawing/2014/main" id="{F0FB3044-14C0-3727-3BD7-4273DFF0D1B0}"/>
              </a:ext>
            </a:extLst>
          </p:cNvPr>
          <p:cNvSpPr txBox="1"/>
          <p:nvPr/>
        </p:nvSpPr>
        <p:spPr>
          <a:xfrm>
            <a:off x="7287944" y="2964447"/>
            <a:ext cx="1235961" cy="3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chemeClr val="dk1"/>
              </a:buClr>
              <a:buSzPts val="2500"/>
            </a:pPr>
            <a:r>
              <a:rPr lang="ru-RU" sz="15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Отключение</a:t>
            </a:r>
            <a:endParaRPr lang="ru-RU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7FEAEA1D-3F19-4E4F-1060-17386026223D}"/>
              </a:ext>
            </a:extLst>
          </p:cNvPr>
          <p:cNvSpPr txBox="1">
            <a:spLocks/>
          </p:cNvSpPr>
          <p:nvPr/>
        </p:nvSpPr>
        <p:spPr>
          <a:xfrm>
            <a:off x="7490702" y="2192563"/>
            <a:ext cx="830444" cy="3633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buClr>
                <a:srgbClr val="31B7BC"/>
              </a:buClr>
              <a:buSzPts val="4500"/>
              <a:buFont typeface="Arial"/>
              <a:buNone/>
            </a:pPr>
            <a:r>
              <a:rPr lang="ru-RU" sz="5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  <a:endParaRPr lang="ru-RU" sz="5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E79EC01-26DD-1178-B12F-4BA0C423CBBF}"/>
              </a:ext>
            </a:extLst>
          </p:cNvPr>
          <p:cNvCxnSpPr/>
          <p:nvPr/>
        </p:nvCxnSpPr>
        <p:spPr>
          <a:xfrm>
            <a:off x="620202" y="4023359"/>
            <a:ext cx="1917416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3B678E2-301F-A49B-72D0-F98B8AD979A9}"/>
              </a:ext>
            </a:extLst>
          </p:cNvPr>
          <p:cNvCxnSpPr/>
          <p:nvPr/>
        </p:nvCxnSpPr>
        <p:spPr>
          <a:xfrm>
            <a:off x="2822713" y="4023359"/>
            <a:ext cx="1917416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6438903-C923-AABD-4735-515E71D2CB5F}"/>
              </a:ext>
            </a:extLst>
          </p:cNvPr>
          <p:cNvCxnSpPr/>
          <p:nvPr/>
        </p:nvCxnSpPr>
        <p:spPr>
          <a:xfrm>
            <a:off x="5064981" y="4023359"/>
            <a:ext cx="1917416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2840232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89BBF1-21BE-01EF-7A24-CC3EAABD9BE7}"/>
              </a:ext>
            </a:extLst>
          </p:cNvPr>
          <p:cNvSpPr/>
          <p:nvPr/>
        </p:nvSpPr>
        <p:spPr>
          <a:xfrm>
            <a:off x="3800722" y="1693628"/>
            <a:ext cx="5011457" cy="293066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084048" cy="62746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2800"/>
              <a:buFont typeface="Arial"/>
              <a:buNone/>
            </a:pPr>
            <a:r>
              <a:rPr lang="ru-RU" sz="20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ПРИЗНАКИ ИСПОЛЬЗОВАНИЯ МЕТОДОВ СОЦИАЛЬНОЙ ИНЖЕНЕРИИ</a:t>
            </a:r>
            <a:endParaRPr lang="ru-RU" sz="2000" b="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4125336" y="1904105"/>
            <a:ext cx="2710928" cy="178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1D1E"/>
              </a:buClr>
              <a:buSzPct val="100000"/>
              <a:buFont typeface="Arial"/>
              <a:buNone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Приемы манипуляции: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69;p21">
            <a:extLst>
              <a:ext uri="{FF2B5EF4-FFF2-40B4-BE49-F238E27FC236}">
                <a16:creationId xmlns:a16="http://schemas.microsoft.com/office/drawing/2014/main" id="{50ADB5D0-41D9-D968-DB3B-FFA1595B3FB8}"/>
              </a:ext>
            </a:extLst>
          </p:cNvPr>
          <p:cNvSpPr txBox="1"/>
          <p:nvPr/>
        </p:nvSpPr>
        <p:spPr>
          <a:xfrm>
            <a:off x="306592" y="1824747"/>
            <a:ext cx="2977297" cy="2668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99213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Ведение диалога </a:t>
            </a:r>
            <a:b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по типу «суфлера»</a:t>
            </a:r>
            <a:endParaRPr lang="ru-RU" sz="14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9213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Использование заученных фраз</a:t>
            </a:r>
            <a:endParaRPr lang="ru-RU" sz="14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9213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Смена ролей: </a:t>
            </a:r>
            <a:b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от представителей кредитных организаций до сотрудников правоохранительных органов</a:t>
            </a:r>
            <a:endParaRPr lang="ru-RU" sz="14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99213" lvl="0" indent="-2857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1B1D1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Призывы помочь поймать преступников</a:t>
            </a:r>
            <a:endParaRPr lang="ru-RU" sz="1400" b="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169;p21">
            <a:extLst>
              <a:ext uri="{FF2B5EF4-FFF2-40B4-BE49-F238E27FC236}">
                <a16:creationId xmlns:a16="http://schemas.microsoft.com/office/drawing/2014/main" id="{DD74479E-0929-98CF-402E-623D3F81BA0B}"/>
              </a:ext>
            </a:extLst>
          </p:cNvPr>
          <p:cNvSpPr txBox="1"/>
          <p:nvPr/>
        </p:nvSpPr>
        <p:spPr>
          <a:xfrm>
            <a:off x="4125336" y="2150787"/>
            <a:ext cx="4610121" cy="228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Образ авторитетного лица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Образы попавших в беду близких людей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Эффект неожиданности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Ограниченность времени для принятия решения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Конструкция «или-или»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Упоминание только положительных или только отрицательных фактов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391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A3C5BF-9C02-FD39-4132-CD255D2F3FF7}"/>
              </a:ext>
            </a:extLst>
          </p:cNvPr>
          <p:cNvSpPr/>
          <p:nvPr/>
        </p:nvSpPr>
        <p:spPr>
          <a:xfrm>
            <a:off x="306592" y="1757238"/>
            <a:ext cx="2945491" cy="129606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846048" cy="62746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28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ПРИМЕРЫ ИСКАЖЕНИЙ, КОТОРЫЕ МЕШАЮТ ОБЪЕКТИВНО ОЦЕНИВАТЬ ИНФОРМАЦИЮ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7FBEA83-6CC6-EBA5-A4EC-CE8821471529}"/>
              </a:ext>
            </a:extLst>
          </p:cNvPr>
          <p:cNvSpPr/>
          <p:nvPr/>
        </p:nvSpPr>
        <p:spPr>
          <a:xfrm>
            <a:off x="6660618" y="1757237"/>
            <a:ext cx="2157378" cy="279091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AAAE01-14B9-EB0C-7530-106B8C732282}"/>
              </a:ext>
            </a:extLst>
          </p:cNvPr>
          <p:cNvSpPr/>
          <p:nvPr/>
        </p:nvSpPr>
        <p:spPr>
          <a:xfrm>
            <a:off x="306592" y="3252084"/>
            <a:ext cx="2945491" cy="129606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39C3FDD-D2FD-DF1B-3FE0-6E8B5F01CE3F}"/>
              </a:ext>
            </a:extLst>
          </p:cNvPr>
          <p:cNvSpPr/>
          <p:nvPr/>
        </p:nvSpPr>
        <p:spPr>
          <a:xfrm>
            <a:off x="3483605" y="1757238"/>
            <a:ext cx="2945491" cy="129606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A91EDDD-48BB-BE0D-D428-64F762C6423E}"/>
              </a:ext>
            </a:extLst>
          </p:cNvPr>
          <p:cNvSpPr/>
          <p:nvPr/>
        </p:nvSpPr>
        <p:spPr>
          <a:xfrm>
            <a:off x="3483605" y="3252084"/>
            <a:ext cx="2945491" cy="1296064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8" name="Google Shape;169;p21">
            <a:extLst>
              <a:ext uri="{FF2B5EF4-FFF2-40B4-BE49-F238E27FC236}">
                <a16:creationId xmlns:a16="http://schemas.microsoft.com/office/drawing/2014/main" id="{B920F0AD-5545-8736-3F10-F64E827FB5A9}"/>
              </a:ext>
            </a:extLst>
          </p:cNvPr>
          <p:cNvSpPr txBox="1"/>
          <p:nvPr/>
        </p:nvSpPr>
        <p:spPr>
          <a:xfrm>
            <a:off x="950637" y="3653895"/>
            <a:ext cx="16574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ПРЕДВЗЯТОСТЬ</a:t>
            </a: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ОПТИМИЗМА</a:t>
            </a: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169;p21">
            <a:extLst>
              <a:ext uri="{FF2B5EF4-FFF2-40B4-BE49-F238E27FC236}">
                <a16:creationId xmlns:a16="http://schemas.microsoft.com/office/drawing/2014/main" id="{442DCB31-BEDD-667E-4137-C80F80D883F7}"/>
              </a:ext>
            </a:extLst>
          </p:cNvPr>
          <p:cNvSpPr txBox="1"/>
          <p:nvPr/>
        </p:nvSpPr>
        <p:spPr>
          <a:xfrm>
            <a:off x="700181" y="2282160"/>
            <a:ext cx="215831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ЭФФЕКТ</a:t>
            </a: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b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ТРЕТЬЕГО ЛИЦА</a:t>
            </a:r>
          </a:p>
        </p:txBody>
      </p:sp>
      <p:sp>
        <p:nvSpPr>
          <p:cNvPr id="21" name="Google Shape;169;p21">
            <a:extLst>
              <a:ext uri="{FF2B5EF4-FFF2-40B4-BE49-F238E27FC236}">
                <a16:creationId xmlns:a16="http://schemas.microsoft.com/office/drawing/2014/main" id="{03B48B38-4D7A-71CC-3B50-1CE49E0DD33D}"/>
              </a:ext>
            </a:extLst>
          </p:cNvPr>
          <p:cNvSpPr txBox="1"/>
          <p:nvPr/>
        </p:nvSpPr>
        <p:spPr>
          <a:xfrm>
            <a:off x="3924902" y="2035938"/>
            <a:ext cx="206289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ЭФФЕКТ ОДНОРОДНОСТИ ЧУЖОЙ ГРУППЫ</a:t>
            </a:r>
          </a:p>
        </p:txBody>
      </p:sp>
      <p:sp>
        <p:nvSpPr>
          <p:cNvPr id="22" name="Google Shape;169;p21">
            <a:extLst>
              <a:ext uri="{FF2B5EF4-FFF2-40B4-BE49-F238E27FC236}">
                <a16:creationId xmlns:a16="http://schemas.microsoft.com/office/drawing/2014/main" id="{75A56651-C3E1-E24C-4ED3-5C0685D9E923}"/>
              </a:ext>
            </a:extLst>
          </p:cNvPr>
          <p:cNvSpPr txBox="1"/>
          <p:nvPr/>
        </p:nvSpPr>
        <p:spPr>
          <a:xfrm>
            <a:off x="3950958" y="3777006"/>
            <a:ext cx="201078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ЭФФЕКТ ЯКОРЯ</a:t>
            </a:r>
          </a:p>
        </p:txBody>
      </p:sp>
      <p:sp>
        <p:nvSpPr>
          <p:cNvPr id="23" name="Google Shape;169;p21">
            <a:extLst>
              <a:ext uri="{FF2B5EF4-FFF2-40B4-BE49-F238E27FC236}">
                <a16:creationId xmlns:a16="http://schemas.microsoft.com/office/drawing/2014/main" id="{94D5B058-AF1D-62DE-80C0-30581E7AF7C1}"/>
              </a:ext>
            </a:extLst>
          </p:cNvPr>
          <p:cNvSpPr txBox="1"/>
          <p:nvPr/>
        </p:nvSpPr>
        <p:spPr>
          <a:xfrm>
            <a:off x="6988022" y="2906470"/>
            <a:ext cx="15025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ОШИБКА ВЫЖИВШЕГО </a:t>
            </a:r>
          </a:p>
        </p:txBody>
      </p:sp>
    </p:spTree>
    <p:extLst>
      <p:ext uri="{BB962C8B-B14F-4D97-AF65-F5344CB8AC3E}">
        <p14:creationId xmlns:p14="http://schemas.microsoft.com/office/powerpoint/2010/main" val="9650311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195808" cy="63762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СПОСОБЫ ЗАЩИТЫ 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ОТ СОЦИАЛЬНОЙ ИНЖЕНЕРИИ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306592" y="1829661"/>
            <a:ext cx="5354737" cy="2352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i="0" dirty="0">
                <a:solidFill>
                  <a:srgbClr val="1C1C1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предоставлять личную информацию, </a:t>
            </a:r>
            <a:br>
              <a:rPr lang="ru-RU" sz="1600" b="0" i="0" dirty="0">
                <a:solidFill>
                  <a:srgbClr val="1C1C1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dirty="0">
                <a:solidFill>
                  <a:srgbClr val="1C1C1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если нет уверенности в том, кто ее запрашивает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i="0" dirty="0">
                <a:solidFill>
                  <a:srgbClr val="1C1C1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раскрывать личную или финансовую информацию в электронной почте, социальных сетях, мессенджерах, не отвечать на подобные сообщения и не переходить по ссылкам из них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i="0" dirty="0">
                <a:solidFill>
                  <a:srgbClr val="1C1C1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отправлять конфиденциальную информацию через интернет, не проверив безопасность веб-сайта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219FFE-BAF7-851B-D179-DB2C8E6668B0}"/>
              </a:ext>
            </a:extLst>
          </p:cNvPr>
          <p:cNvSpPr/>
          <p:nvPr/>
        </p:nvSpPr>
        <p:spPr>
          <a:xfrm>
            <a:off x="6973294" y="-1"/>
            <a:ext cx="1838885" cy="480367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6735F9-2133-E9AF-2F45-04F40C16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EAE6A2-8E23-2245-46CC-D81282089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2079">
            <a:off x="5589394" y="2430300"/>
            <a:ext cx="2699854" cy="7080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1021BB-B3FB-4C03-8AC0-2A9E08A5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223" y="2076972"/>
            <a:ext cx="1961988" cy="19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76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195808" cy="36330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УТЕЧКА ПЕРСОНАЛЬНЫХ ДАННЫХ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306592" y="1455596"/>
            <a:ext cx="4034820" cy="293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Адрес электронной почты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Номер телефона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Фактический адрес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Дата рождения, пол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Логин, пароль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История покупок в онлайн-магазинах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Данные банковских карт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8E256D-08DF-BF02-DB7E-7F0004FA23D1}"/>
              </a:ext>
            </a:extLst>
          </p:cNvPr>
          <p:cNvSpPr/>
          <p:nvPr/>
        </p:nvSpPr>
        <p:spPr>
          <a:xfrm>
            <a:off x="6973294" y="-1"/>
            <a:ext cx="1838885" cy="480367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C1BC66-A7AD-70F8-DAC4-B8C0A6C3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0C89F4-B0A8-D10F-65D8-D2319CCF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294" y="1870147"/>
            <a:ext cx="3706515" cy="29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959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195808" cy="36330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ЗАЩИТА ПЕРСОНАЛЬНЫХ ДАННЫХ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306592" y="1526282"/>
            <a:ext cx="4584870" cy="28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Нельзя передавать третьим лицам пароли, коды подтверждения, присылаемые банком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заходить в свой интернет-банк, соцсети </a:t>
            </a:r>
            <a:b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почту с компьютеров других людей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l" rtl="0"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 оплате онлайн-покупок </a:t>
            </a:r>
            <a:b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интернет-магазинах окно для ввода номера карты должно появляться сразу после нажатия кнопки «Оплатить»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D90037-0667-F619-005C-E5F188EBF060}"/>
              </a:ext>
            </a:extLst>
          </p:cNvPr>
          <p:cNvSpPr/>
          <p:nvPr/>
        </p:nvSpPr>
        <p:spPr>
          <a:xfrm>
            <a:off x="6973294" y="-1"/>
            <a:ext cx="1838885" cy="480367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8CD234-4B68-239D-1165-A5E5029AD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65BAAE-F9D9-EF54-1374-4A820DDEF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085" y="1901625"/>
            <a:ext cx="3253045" cy="29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897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7301906" cy="34298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19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НЕКОТОРЫЕ АКТУАЛЬНЫЕ СХЕМЫ МОШЕННИКОВ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19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oogle Shape;264;p32">
            <a:extLst>
              <a:ext uri="{FF2B5EF4-FFF2-40B4-BE49-F238E27FC236}">
                <a16:creationId xmlns:a16="http://schemas.microsoft.com/office/drawing/2014/main" id="{1C8FC8D7-CD6D-89E5-5874-57583BA6A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78187"/>
              </p:ext>
            </p:extLst>
          </p:nvPr>
        </p:nvGraphicFramePr>
        <p:xfrm>
          <a:off x="306591" y="1319841"/>
          <a:ext cx="8505587" cy="32805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0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2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72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Схема</a:t>
                      </a:r>
                      <a:endParaRPr sz="12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Суть</a:t>
                      </a:r>
                      <a:endParaRPr sz="12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Что делать</a:t>
                      </a:r>
                      <a:endParaRPr sz="1200" b="1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6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«Пришлите </a:t>
                      </a:r>
                      <a:b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QR-код»</a:t>
                      </a:r>
                      <a:endParaRPr sz="1000" b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Злоумышленники звонят россиянам под видом сотрудников банка, сообщают, что к ним поступил несанкционированный запрос на снятие денег со счета, </a:t>
                      </a:r>
                      <a:b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просят прислать QR-код, чтобы отменить операцию, </a:t>
                      </a:r>
                      <a:b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 затем получают по нему средства в банкомате.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Сразу прервать разговор: банки рассылают информацию только через свои официальные каналы. Вы сами можете позвонить в банк.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65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«Одолжишь </a:t>
                      </a:r>
                      <a:b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тысяч рублей до вечера?»</a:t>
                      </a:r>
                      <a:endParaRPr sz="1000" b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Злоумышленники научились подделывать аудио и видео с помощью нейросетей. Россияне получают в 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Telegram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или во В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онтакте аудиосообщения и «</a:t>
                      </a:r>
                      <a:r>
                        <a:rPr lang="ru-RU" sz="10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видеокружочки</a:t>
                      </a: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 от знакомых или родных с просьбой одолжить денег.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Связаться с человеком в другом мессенджере </a:t>
                      </a:r>
                      <a:b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позвонить ему, чтобы уточнить, действительно ли он обращался к вам с такой просьбой.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2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«Ваше банковское приложение устарело»</a:t>
                      </a:r>
                      <a:endParaRPr sz="1000" b="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Злоумышленники звонят от имени банков с просьбой обновить мобильное приложение, </a:t>
                      </a:r>
                      <a:b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потому что предыдущее скоро перестанет работать. 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Как можно быстрее закончить разговор</a:t>
                      </a: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дождаться, когда уровень адреналина упадет и вернется способность мыслить логически. Банки рассылают информацию только через свои официальные каналы.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16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«Обменяем </a:t>
                      </a:r>
                      <a:r>
                        <a:rPr lang="ru-RU" sz="1000" b="0" dirty="0" err="1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кешбэк</a:t>
                      </a:r>
                      <a:r>
                        <a:rPr lang="ru-RU" sz="1000" b="0" dirty="0">
                          <a:solidFill>
                            <a:schemeClr val="accent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рубли»</a:t>
                      </a:r>
                      <a:endParaRPr sz="10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Злоумышленники под видом сотрудников банка звонят россиянам и предлагают обменять накопленный </a:t>
                      </a:r>
                      <a:b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покупки </a:t>
                      </a:r>
                      <a:r>
                        <a:rPr lang="ru-RU" sz="1000" b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кешбэк</a:t>
                      </a: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бонусные баллы или мили на рубли. 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Сразу положить трубку и набрать номер горячей линии банка, чтобы прояснить ситуацию — с вероятностью 99,9% это были мошенники.</a:t>
                      </a:r>
                      <a:endParaRPr sz="1000" b="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9649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3" y="866052"/>
            <a:ext cx="1792174" cy="31831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3600"/>
              <a:buFont typeface="Arial"/>
              <a:buNone/>
            </a:pPr>
            <a:r>
              <a:rPr lang="ru-RU" sz="200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РАЗМИНКА</a:t>
            </a: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бъект 3">
            <a:extLst>
              <a:ext uri="{FF2B5EF4-FFF2-40B4-BE49-F238E27FC236}">
                <a16:creationId xmlns:a16="http://schemas.microsoft.com/office/drawing/2014/main" id="{4A8344CA-029B-82A5-1059-03D6D4AE8671}"/>
              </a:ext>
            </a:extLst>
          </p:cNvPr>
          <p:cNvSpPr txBox="1">
            <a:spLocks/>
          </p:cNvSpPr>
          <p:nvPr/>
        </p:nvSpPr>
        <p:spPr>
          <a:xfrm>
            <a:off x="672859" y="1694355"/>
            <a:ext cx="3122764" cy="258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ru-RU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СМС-сообщение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говорит о том, что мне необходимо оплатить штраф за нарушение правил парковки на конкретный номер телефона. </a:t>
            </a:r>
            <a:r>
              <a:rPr lang="ru-RU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Платить или нет? 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Звонок от человека, который представился сотрудником службы безопасности банка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сообщил, что моя карта заблокирована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связи с подозрительной транзакцией. Называл меня по имени и отчеству, упоминал номер карты и просил продиктовать остальные реквизиты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«для проверки». </a:t>
            </a:r>
            <a:r>
              <a:rPr lang="ru-RU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Мои действия? </a:t>
            </a:r>
            <a:endParaRPr lang="ru-RU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D3D14B-69DC-C317-67EB-DA77707776F9}"/>
              </a:ext>
            </a:extLst>
          </p:cNvPr>
          <p:cNvSpPr txBox="1">
            <a:spLocks/>
          </p:cNvSpPr>
          <p:nvPr/>
        </p:nvSpPr>
        <p:spPr>
          <a:xfrm>
            <a:off x="4706006" y="1694355"/>
            <a:ext cx="4106173" cy="2583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работе в сети Интернет появилось всплывающее окно с приглашением войти в бесплатную онлайн-игру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большими выигрышами. </a:t>
            </a:r>
            <a:r>
              <a:rPr lang="ru-RU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Что делать? </a:t>
            </a:r>
            <a:endParaRPr lang="ru-RU" b="1"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endParaRPr lang="ru-RU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Новый для меня интернет-продавец предлагает товар намного дешевле, чем все остальные, и просит </a:t>
            </a:r>
            <a:b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100% предоплату на номер телефона или электронный кошелек. </a:t>
            </a:r>
            <a:r>
              <a:rPr lang="ru-RU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Мои действия? </a:t>
            </a:r>
            <a:endParaRPr lang="ru-RU" b="1" dirty="0">
              <a:solidFill>
                <a:schemeClr val="accent5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endParaRPr lang="ru-RU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</a:pPr>
            <a:r>
              <a:rPr lang="ru-R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мессенджере получено сообщение от имени начальства. Руководитель пишет, что в компании произошла утечка данных, поэтому в ближайшее время сотрудник</a:t>
            </a:r>
            <a:r>
              <a:rPr lang="ru-RU" dirty="0"/>
              <a:t>ам</a:t>
            </a:r>
            <a:r>
              <a:rPr lang="ru-RU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будут звонить люди из органов, которым нужно оказать содействие. </a:t>
            </a:r>
            <a:r>
              <a:rPr lang="ru-RU" b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Что делать?</a:t>
            </a:r>
          </a:p>
          <a:p>
            <a:pPr marL="228600" indent="-228600" hangingPunct="1">
              <a:buClr>
                <a:schemeClr val="accent5"/>
              </a:buClr>
              <a:buSzPct val="100000"/>
              <a:buFont typeface="+mj-lt"/>
              <a:buAutoNum type="arabicPeriod" startAt="3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AA611B80-CE86-7BF7-1823-00FBE6D9E0A8}"/>
              </a:ext>
            </a:extLst>
          </p:cNvPr>
          <p:cNvSpPr txBox="1">
            <a:spLocks/>
          </p:cNvSpPr>
          <p:nvPr/>
        </p:nvSpPr>
        <p:spPr>
          <a:xfrm>
            <a:off x="306593" y="1663259"/>
            <a:ext cx="340388" cy="3183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3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11" name="Заголовок 2">
            <a:extLst>
              <a:ext uri="{FF2B5EF4-FFF2-40B4-BE49-F238E27FC236}">
                <a16:creationId xmlns:a16="http://schemas.microsoft.com/office/drawing/2014/main" id="{B70252FB-CB47-21AA-0BD1-2FD7AD074AAD}"/>
              </a:ext>
            </a:extLst>
          </p:cNvPr>
          <p:cNvSpPr txBox="1">
            <a:spLocks/>
          </p:cNvSpPr>
          <p:nvPr/>
        </p:nvSpPr>
        <p:spPr>
          <a:xfrm>
            <a:off x="306593" y="2572952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3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6FC1E88E-F64E-34D1-47BB-623E2FF962FE}"/>
              </a:ext>
            </a:extLst>
          </p:cNvPr>
          <p:cNvSpPr txBox="1">
            <a:spLocks/>
          </p:cNvSpPr>
          <p:nvPr/>
        </p:nvSpPr>
        <p:spPr>
          <a:xfrm>
            <a:off x="4308382" y="1663259"/>
            <a:ext cx="340388" cy="3183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3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3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C25D1D5F-4A6C-7059-CB5E-FFE340A55588}"/>
              </a:ext>
            </a:extLst>
          </p:cNvPr>
          <p:cNvSpPr txBox="1">
            <a:spLocks/>
          </p:cNvSpPr>
          <p:nvPr/>
        </p:nvSpPr>
        <p:spPr>
          <a:xfrm>
            <a:off x="4308382" y="2572952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3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4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:a16="http://schemas.microsoft.com/office/drawing/2014/main" id="{96D5E6F4-DE46-BC1B-BF13-DB5FD82B964C}"/>
              </a:ext>
            </a:extLst>
          </p:cNvPr>
          <p:cNvSpPr txBox="1">
            <a:spLocks/>
          </p:cNvSpPr>
          <p:nvPr/>
        </p:nvSpPr>
        <p:spPr>
          <a:xfrm>
            <a:off x="4308382" y="3288944"/>
            <a:ext cx="340388" cy="64698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>
              <a:buClr>
                <a:srgbClr val="31B7BC"/>
              </a:buClr>
              <a:buSzPts val="3600"/>
              <a:buFont typeface="Arial"/>
              <a:buNone/>
            </a:pPr>
            <a:r>
              <a:rPr lang="ru-RU" sz="3000" dirty="0">
                <a:solidFill>
                  <a:schemeClr val="accent3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94921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7406" y="1842908"/>
            <a:ext cx="4929188" cy="62547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1BCC3"/>
              </a:buClr>
              <a:buSzPct val="1000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ФИНАНСОВАЯ БЕЗОПАСНОСТЬ</a:t>
            </a:r>
            <a:b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</a:b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 ЦИФРОВОМ МИРЕ</a:t>
            </a: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601CC1F4-5F13-5070-C73E-1AAF1493F2F3}"/>
              </a:ext>
            </a:extLst>
          </p:cNvPr>
          <p:cNvSpPr txBox="1"/>
          <p:nvPr/>
        </p:nvSpPr>
        <p:spPr>
          <a:xfrm>
            <a:off x="1520921" y="2670623"/>
            <a:ext cx="6102159" cy="110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Цифровая финансовая грамотность —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способность принимать разумные решения по использованию цифровых финансовых услуг и управлению цифровыми финансовыми активами наиболее экологичным и безопасным способом</a:t>
            </a:r>
          </a:p>
        </p:txBody>
      </p:sp>
    </p:spTree>
    <p:extLst>
      <p:ext uri="{BB962C8B-B14F-4D97-AF65-F5344CB8AC3E}">
        <p14:creationId xmlns:p14="http://schemas.microsoft.com/office/powerpoint/2010/main" val="52651579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0686D4-49B2-F6A0-646B-84324F96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1" y="866775"/>
            <a:ext cx="6197600" cy="31432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ФИШИНГ, ВИШИНГ, СМИШИНГ, ФАРМИНГ</a:t>
            </a:r>
            <a:endParaRPr lang="ru-RU" sz="2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601CC1F4-5F13-5070-C73E-1AAF1493F2F3}"/>
              </a:ext>
            </a:extLst>
          </p:cNvPr>
          <p:cNvSpPr txBox="1"/>
          <p:nvPr/>
        </p:nvSpPr>
        <p:spPr>
          <a:xfrm>
            <a:off x="306591" y="1272943"/>
            <a:ext cx="8019725" cy="331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ФИШИНГ </a:t>
            </a:r>
            <a: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англ. </a:t>
            </a:r>
            <a:r>
              <a:rPr lang="ru-RU" sz="16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 </a:t>
            </a:r>
            <a:r>
              <a:rPr lang="ru-RU" sz="16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fishing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рыбная </a:t>
            </a:r>
            <a: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ловля, выуживание) — </a:t>
            </a:r>
            <a:b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вид интернет-мошенничества, направленный на получение доступа к личным данным пользователей 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ВИШИНГ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(англ. 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vishing – </a:t>
            </a:r>
            <a:r>
              <a:rPr lang="en" sz="1600" b="0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voice+phishing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—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разновидность фишинга, при котором используются методы социальной инженерии с помощью телефонного звонка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СМИШИНГ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 (англ. 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smishing – </a:t>
            </a:r>
            <a:r>
              <a:rPr lang="en" sz="1600" b="0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sms+phishing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—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схема, направленная на переход пользовател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по вредоносной ссылке из 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SMS-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сообщения</a:t>
            </a: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ФАРМИНГ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(англ. </a:t>
            </a: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pharming) </a:t>
            </a:r>
            <a: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—</a:t>
            </a:r>
            <a:r>
              <a:rPr lang="en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b="0" i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вид мошенничества, при котором вредоносный код устанавливается на компьютер или сервер жертвы 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24277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195808" cy="54005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ЗАЩИТИТЬСЯ ОТ ФИШИНГА, ВИШИНГА, СМИШИНГА И ФАРМИНГА?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306592" y="1556238"/>
            <a:ext cx="5100678" cy="292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52000" marR="0" lvl="0" indent="-2520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бращать внимание на отправителя и тему сообщения 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письме с неизвестным отправителем не стоит переходить по предложенным ссылкам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е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отвечать на письма, запрашивающие личную информацию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ледить за ошибками в тексте. Если они есть, то, скорее всего, письм</a:t>
            </a:r>
            <a:r>
              <a:rPr lang="ru-RU" sz="1400" b="0" i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</a:t>
            </a:r>
            <a:r>
              <a:rPr lang="e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i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обман</a:t>
            </a:r>
            <a:endParaRPr lang="ru-RU" sz="14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marR="0" lvl="0" indent="-252000" algn="l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айлы, прикрепленные к письму, </a:t>
            </a:r>
            <a:r>
              <a:rPr lang="ru-RU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расширениями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.</a:t>
            </a:r>
            <a:r>
              <a:rPr lang="en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exe, .</a:t>
            </a:r>
            <a:r>
              <a:rPr lang="en" sz="1400" b="0" i="0" dirty="0" err="1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msi</a:t>
            </a:r>
            <a:r>
              <a:rPr lang="en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.bat, .</a:t>
            </a:r>
            <a:r>
              <a:rPr lang="en" sz="1400" b="0" i="0" dirty="0" err="1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pif</a:t>
            </a:r>
            <a:r>
              <a:rPr lang="en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.com, .</a:t>
            </a:r>
            <a:r>
              <a:rPr lang="en" sz="1400" b="0" i="0" dirty="0" err="1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vbs</a:t>
            </a:r>
            <a:r>
              <a:rPr lang="en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.reg, .zip, .</a:t>
            </a:r>
            <a:r>
              <a:rPr lang="en" sz="1400" b="0" i="0" dirty="0" err="1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apk</a:t>
            </a:r>
            <a:r>
              <a:rPr lang="en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400" b="0" i="0" dirty="0">
                <a:solidFill>
                  <a:srgbClr val="33333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могут устанавливать вредоносное программное обеспечение</a:t>
            </a: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marR="0" lvl="0" indent="-180000" algn="just" rtl="0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endParaRPr lang="ru-RU" sz="1400" b="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A8F86B-DDBD-5831-94D9-3C0FB993E9AA}"/>
              </a:ext>
            </a:extLst>
          </p:cNvPr>
          <p:cNvSpPr/>
          <p:nvPr/>
        </p:nvSpPr>
        <p:spPr>
          <a:xfrm>
            <a:off x="6973294" y="-1"/>
            <a:ext cx="1838885" cy="4803671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16BF63-B5D1-B5AB-71B4-A619E797E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42" y="0"/>
            <a:ext cx="1737996" cy="1234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EC5659-C383-13B8-4409-AF9AC00BF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879" y="1455595"/>
            <a:ext cx="2802830" cy="33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177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B04CD42-FE75-0FAA-A721-5D5EE165B8A4}"/>
              </a:ext>
            </a:extLst>
          </p:cNvPr>
          <p:cNvSpPr/>
          <p:nvPr/>
        </p:nvSpPr>
        <p:spPr>
          <a:xfrm>
            <a:off x="791155" y="2620318"/>
            <a:ext cx="7561690" cy="135172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2750" y="1375658"/>
            <a:ext cx="3238500" cy="35877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НАДЕЖНЫЕ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ПАРОЛИ</a:t>
            </a:r>
            <a:endParaRPr lang="ru-RU" sz="16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489726" y="1691337"/>
            <a:ext cx="8164549" cy="434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сложные, длинные, нестандартные</a:t>
            </a:r>
            <a:endParaRPr lang="en" sz="1600" b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26B548A6-DA3C-AE7C-7497-CE760A41499D}"/>
              </a:ext>
            </a:extLst>
          </p:cNvPr>
          <p:cNvSpPr txBox="1"/>
          <p:nvPr/>
        </p:nvSpPr>
        <p:spPr>
          <a:xfrm>
            <a:off x="489726" y="2870071"/>
            <a:ext cx="8164549" cy="75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Мнемоническая техника:</a:t>
            </a:r>
            <a:endParaRPr lang="ru-RU" sz="16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Например</a:t>
            </a:r>
            <a:r>
              <a:rPr lang="ru-RU" sz="20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2000" b="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Л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юблю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г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розу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ачале</a:t>
            </a:r>
            <a:r>
              <a:rPr lang="ru-RU" sz="2000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ая - 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Lgvnm_</a:t>
            </a:r>
            <a:r>
              <a:rPr lang="en" sz="20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2520</a:t>
            </a:r>
            <a:endParaRPr lang="en" sz="2000" b="0" dirty="0">
              <a:solidFill>
                <a:schemeClr val="accent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62241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715310" cy="5314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СОВРЕМЕННЫЕ СПОСОБЫ МОШЕННИЧЕСТВА С ИСПОЛЬЗОВАНИЕМ ИИ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07B9A161-7B13-9405-E911-7F6C3661CE08}"/>
              </a:ext>
            </a:extLst>
          </p:cNvPr>
          <p:cNvSpPr txBox="1"/>
          <p:nvPr/>
        </p:nvSpPr>
        <p:spPr>
          <a:xfrm>
            <a:off x="306592" y="1602527"/>
            <a:ext cx="5878548" cy="53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i="1" dirty="0" err="1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Дипфейк</a:t>
            </a:r>
            <a:r>
              <a:rPr lang="ru-RU" sz="1500" i="1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</a:t>
            </a:r>
            <a:r>
              <a:rPr lang="en" sz="1500" i="1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Deepfake) </a:t>
            </a:r>
            <a:r>
              <a:rPr lang="ru-RU" sz="1500" i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" sz="1500" i="1" dirty="0">
                <a:solidFill>
                  <a:schemeClr val="accent5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фейковый контент, который создают с помощью искусственного интеллекта </a:t>
            </a:r>
            <a:endParaRPr lang="ru-RU" sz="15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8CF66F-4449-9B31-5268-3FCE9AA747BC}"/>
              </a:ext>
            </a:extLst>
          </p:cNvPr>
          <p:cNvSpPr/>
          <p:nvPr/>
        </p:nvSpPr>
        <p:spPr>
          <a:xfrm>
            <a:off x="306592" y="2242801"/>
            <a:ext cx="2945491" cy="10460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B0395F-FEF5-BCC2-F33F-B8F6050801C0}"/>
              </a:ext>
            </a:extLst>
          </p:cNvPr>
          <p:cNvSpPr/>
          <p:nvPr/>
        </p:nvSpPr>
        <p:spPr>
          <a:xfrm>
            <a:off x="6660617" y="2242801"/>
            <a:ext cx="2151561" cy="2305347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Google Shape;169;p21">
            <a:extLst>
              <a:ext uri="{FF2B5EF4-FFF2-40B4-BE49-F238E27FC236}">
                <a16:creationId xmlns:a16="http://schemas.microsoft.com/office/drawing/2014/main" id="{E2DFDA6D-FBD8-34EB-AC6A-57E74545CFB6}"/>
              </a:ext>
            </a:extLst>
          </p:cNvPr>
          <p:cNvSpPr txBox="1"/>
          <p:nvPr/>
        </p:nvSpPr>
        <p:spPr>
          <a:xfrm>
            <a:off x="6910881" y="3012069"/>
            <a:ext cx="165103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FACIAL ATTRIBUTE MANIPULATION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A681D8-F945-B5C5-6B62-024AC078B849}"/>
              </a:ext>
            </a:extLst>
          </p:cNvPr>
          <p:cNvSpPr/>
          <p:nvPr/>
        </p:nvSpPr>
        <p:spPr>
          <a:xfrm>
            <a:off x="306592" y="3502324"/>
            <a:ext cx="2945491" cy="10460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8EB9D1-A88D-01C2-0071-F7C98B313416}"/>
              </a:ext>
            </a:extLst>
          </p:cNvPr>
          <p:cNvSpPr/>
          <p:nvPr/>
        </p:nvSpPr>
        <p:spPr>
          <a:xfrm>
            <a:off x="3477388" y="2242801"/>
            <a:ext cx="2945491" cy="10460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BD55771-2538-B8DC-8B3F-A8CE63109A79}"/>
              </a:ext>
            </a:extLst>
          </p:cNvPr>
          <p:cNvSpPr/>
          <p:nvPr/>
        </p:nvSpPr>
        <p:spPr>
          <a:xfrm>
            <a:off x="3477388" y="3502324"/>
            <a:ext cx="2945491" cy="1046093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Google Shape;169;p21">
            <a:extLst>
              <a:ext uri="{FF2B5EF4-FFF2-40B4-BE49-F238E27FC236}">
                <a16:creationId xmlns:a16="http://schemas.microsoft.com/office/drawing/2014/main" id="{CC234AD8-EE97-3AAE-7C82-407477EEDEA6}"/>
              </a:ext>
            </a:extLst>
          </p:cNvPr>
          <p:cNvSpPr txBox="1"/>
          <p:nvPr/>
        </p:nvSpPr>
        <p:spPr>
          <a:xfrm>
            <a:off x="1028052" y="2519626"/>
            <a:ext cx="15025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FACE-SWAPPING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169;p21">
            <a:extLst>
              <a:ext uri="{FF2B5EF4-FFF2-40B4-BE49-F238E27FC236}">
                <a16:creationId xmlns:a16="http://schemas.microsoft.com/office/drawing/2014/main" id="{94B846A7-F3EA-2BB5-89A0-1539F88B7B28}"/>
              </a:ext>
            </a:extLst>
          </p:cNvPr>
          <p:cNvSpPr txBox="1"/>
          <p:nvPr/>
        </p:nvSpPr>
        <p:spPr>
          <a:xfrm>
            <a:off x="829858" y="3902260"/>
            <a:ext cx="189895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PUPPET MASTER</a:t>
            </a:r>
          </a:p>
        </p:txBody>
      </p:sp>
      <p:sp>
        <p:nvSpPr>
          <p:cNvPr id="18" name="Google Shape;169;p21">
            <a:extLst>
              <a:ext uri="{FF2B5EF4-FFF2-40B4-BE49-F238E27FC236}">
                <a16:creationId xmlns:a16="http://schemas.microsoft.com/office/drawing/2014/main" id="{9713FBD7-462B-C955-D70E-237EC173BBF8}"/>
              </a:ext>
            </a:extLst>
          </p:cNvPr>
          <p:cNvSpPr txBox="1"/>
          <p:nvPr/>
        </p:nvSpPr>
        <p:spPr>
          <a:xfrm>
            <a:off x="4198848" y="2642737"/>
            <a:ext cx="150257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LIP-SYNCING</a:t>
            </a:r>
          </a:p>
        </p:txBody>
      </p:sp>
      <p:sp>
        <p:nvSpPr>
          <p:cNvPr id="19" name="Google Shape;169;p21">
            <a:extLst>
              <a:ext uri="{FF2B5EF4-FFF2-40B4-BE49-F238E27FC236}">
                <a16:creationId xmlns:a16="http://schemas.microsoft.com/office/drawing/2014/main" id="{E97560B3-ABA1-0860-2186-F08087AE7A3D}"/>
              </a:ext>
            </a:extLst>
          </p:cNvPr>
          <p:cNvSpPr txBox="1"/>
          <p:nvPr/>
        </p:nvSpPr>
        <p:spPr>
          <a:xfrm>
            <a:off x="4198848" y="3779149"/>
            <a:ext cx="15025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en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ENTIRE FACE SYNTHESIS </a:t>
            </a:r>
          </a:p>
        </p:txBody>
      </p:sp>
    </p:spTree>
    <p:extLst>
      <p:ext uri="{BB962C8B-B14F-4D97-AF65-F5344CB8AC3E}">
        <p14:creationId xmlns:p14="http://schemas.microsoft.com/office/powerpoint/2010/main" val="59232911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FAB7D5B-5D8B-B15F-F967-8BBACE3F92BD}"/>
              </a:ext>
            </a:extLst>
          </p:cNvPr>
          <p:cNvSpPr/>
          <p:nvPr/>
        </p:nvSpPr>
        <p:spPr>
          <a:xfrm>
            <a:off x="3508131" y="3077407"/>
            <a:ext cx="2127739" cy="481750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39522" y="994367"/>
            <a:ext cx="6464957" cy="53022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СОВРЕМЕННЫЕ СПОСОБЫ МОШЕННИЧЕСТВА — АТАКА С ПОДМЕНОЙ</a:t>
            </a:r>
            <a:endParaRPr lang="ru-RU" sz="16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07B9A161-7B13-9405-E911-7F6C3661CE08}"/>
              </a:ext>
            </a:extLst>
          </p:cNvPr>
          <p:cNvSpPr txBox="1"/>
          <p:nvPr/>
        </p:nvSpPr>
        <p:spPr>
          <a:xfrm>
            <a:off x="1265523" y="1730118"/>
            <a:ext cx="6612955" cy="930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Атака с подменой — </a:t>
            </a:r>
            <a:r>
              <a:rPr lang="ru-RU" sz="16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это ситуация, в которой человек </a:t>
            </a:r>
            <a:br>
              <a:rPr lang="ru-RU" sz="16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или программа успешно подделывает свою личность и выдает себя за другого, чтобы получить доступ к конфиденциальной </a:t>
            </a:r>
            <a:br>
              <a:rPr lang="ru-RU" sz="16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и засекреченной информации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Google Shape;341;p38">
            <a:extLst>
              <a:ext uri="{FF2B5EF4-FFF2-40B4-BE49-F238E27FC236}">
                <a16:creationId xmlns:a16="http://schemas.microsoft.com/office/drawing/2014/main" id="{A0666A02-E8D3-2251-C99A-1EB1B91B6E01}"/>
              </a:ext>
            </a:extLst>
          </p:cNvPr>
          <p:cNvSpPr txBox="1"/>
          <p:nvPr/>
        </p:nvSpPr>
        <p:spPr>
          <a:xfrm>
            <a:off x="3675619" y="2979432"/>
            <a:ext cx="1758849" cy="650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40625" rIns="40625" bIns="40625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-RU" sz="16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Виды подмен</a:t>
            </a:r>
            <a:endParaRPr sz="1600" dirty="0"/>
          </a:p>
        </p:txBody>
      </p:sp>
      <p:sp>
        <p:nvSpPr>
          <p:cNvPr id="10" name="Google Shape;344;p38">
            <a:extLst>
              <a:ext uri="{FF2B5EF4-FFF2-40B4-BE49-F238E27FC236}">
                <a16:creationId xmlns:a16="http://schemas.microsoft.com/office/drawing/2014/main" id="{BCB45E83-8177-6C06-4692-3008E9D1B45C}"/>
              </a:ext>
            </a:extLst>
          </p:cNvPr>
          <p:cNvSpPr txBox="1"/>
          <p:nvPr/>
        </p:nvSpPr>
        <p:spPr>
          <a:xfrm>
            <a:off x="520794" y="3905450"/>
            <a:ext cx="2574094" cy="4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dirty="0">
                <a:solidFill>
                  <a:schemeClr val="lt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идентификатора вызывающего абонента</a:t>
            </a:r>
            <a:endParaRPr sz="1400" b="0" dirty="0">
              <a:solidFill>
                <a:schemeClr val="lt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347;p38">
            <a:extLst>
              <a:ext uri="{FF2B5EF4-FFF2-40B4-BE49-F238E27FC236}">
                <a16:creationId xmlns:a16="http://schemas.microsoft.com/office/drawing/2014/main" id="{CC427A7C-C201-0CEE-01E3-5255A2FD23DC}"/>
              </a:ext>
            </a:extLst>
          </p:cNvPr>
          <p:cNvSpPr txBox="1"/>
          <p:nvPr/>
        </p:nvSpPr>
        <p:spPr>
          <a:xfrm>
            <a:off x="6184625" y="3905450"/>
            <a:ext cx="2232723" cy="4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4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электронной почты</a:t>
            </a:r>
            <a:endParaRPr sz="14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350;p38">
            <a:extLst>
              <a:ext uri="{FF2B5EF4-FFF2-40B4-BE49-F238E27FC236}">
                <a16:creationId xmlns:a16="http://schemas.microsoft.com/office/drawing/2014/main" id="{FC72B63B-4BA3-96F7-3550-45E1CEF17A61}"/>
              </a:ext>
            </a:extLst>
          </p:cNvPr>
          <p:cNvSpPr txBox="1"/>
          <p:nvPr/>
        </p:nvSpPr>
        <p:spPr>
          <a:xfrm>
            <a:off x="3570990" y="3917189"/>
            <a:ext cx="2114739" cy="43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0625" tIns="40625" rIns="40625" bIns="406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ru-RU" sz="1400" b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веб-сайта</a:t>
            </a:r>
            <a:endParaRPr sz="1400" b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55B45FA-46AA-6EC2-DA1A-1A77A48B4D7A}"/>
              </a:ext>
            </a:extLst>
          </p:cNvPr>
          <p:cNvSpPr/>
          <p:nvPr/>
        </p:nvSpPr>
        <p:spPr>
          <a:xfrm>
            <a:off x="3508131" y="3877507"/>
            <a:ext cx="2127739" cy="481750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F0D5387-1B04-011E-7EBE-DE4D02FA23E3}"/>
              </a:ext>
            </a:extLst>
          </p:cNvPr>
          <p:cNvSpPr/>
          <p:nvPr/>
        </p:nvSpPr>
        <p:spPr>
          <a:xfrm>
            <a:off x="520794" y="3877507"/>
            <a:ext cx="2644437" cy="481750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6EDA441-ECDB-131C-1419-4B384D3CEC17}"/>
              </a:ext>
            </a:extLst>
          </p:cNvPr>
          <p:cNvSpPr/>
          <p:nvPr/>
        </p:nvSpPr>
        <p:spPr>
          <a:xfrm>
            <a:off x="5978769" y="3877507"/>
            <a:ext cx="2644437" cy="481750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C6123ABF-9C67-EE82-1752-F24EB9D0984B}"/>
              </a:ext>
            </a:extLst>
          </p:cNvPr>
          <p:cNvCxnSpPr>
            <a:cxnSpLocks/>
          </p:cNvCxnSpPr>
          <p:nvPr/>
        </p:nvCxnSpPr>
        <p:spPr>
          <a:xfrm>
            <a:off x="4572000" y="3559157"/>
            <a:ext cx="0" cy="219467"/>
          </a:xfrm>
          <a:prstGeom prst="straightConnector1">
            <a:avLst/>
          </a:prstGeom>
          <a:noFill/>
          <a:ln w="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7D605CB-8383-817A-8849-9790D403B7C1}"/>
              </a:ext>
            </a:extLst>
          </p:cNvPr>
          <p:cNvCxnSpPr>
            <a:cxnSpLocks/>
          </p:cNvCxnSpPr>
          <p:nvPr/>
        </p:nvCxnSpPr>
        <p:spPr>
          <a:xfrm>
            <a:off x="5331759" y="3559157"/>
            <a:ext cx="800100" cy="219467"/>
          </a:xfrm>
          <a:prstGeom prst="straightConnector1">
            <a:avLst/>
          </a:prstGeom>
          <a:noFill/>
          <a:ln w="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5329081-C766-4CA1-8AFB-B067E68C56E4}"/>
              </a:ext>
            </a:extLst>
          </p:cNvPr>
          <p:cNvCxnSpPr>
            <a:cxnSpLocks/>
          </p:cNvCxnSpPr>
          <p:nvPr/>
        </p:nvCxnSpPr>
        <p:spPr>
          <a:xfrm flipH="1">
            <a:off x="3025588" y="3559157"/>
            <a:ext cx="793377" cy="219467"/>
          </a:xfrm>
          <a:prstGeom prst="straightConnector1">
            <a:avLst/>
          </a:prstGeom>
          <a:noFill/>
          <a:ln w="0" cap="flat">
            <a:solidFill>
              <a:schemeClr val="bg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9248205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D6E3FF-D7F8-7F04-AD48-615B0FC3658B}"/>
              </a:ext>
            </a:extLst>
          </p:cNvPr>
          <p:cNvSpPr/>
          <p:nvPr/>
        </p:nvSpPr>
        <p:spPr>
          <a:xfrm>
            <a:off x="306592" y="2314637"/>
            <a:ext cx="2649968" cy="229864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904181A-BA58-8FAB-04CB-F4DA6ED8C1CC}"/>
              </a:ext>
            </a:extLst>
          </p:cNvPr>
          <p:cNvSpPr/>
          <p:nvPr/>
        </p:nvSpPr>
        <p:spPr>
          <a:xfrm>
            <a:off x="6182606" y="2314637"/>
            <a:ext cx="2649968" cy="229864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85D1C65-36C8-3835-5BE3-8F6AF9F797F0}"/>
              </a:ext>
            </a:extLst>
          </p:cNvPr>
          <p:cNvSpPr/>
          <p:nvPr/>
        </p:nvSpPr>
        <p:spPr>
          <a:xfrm>
            <a:off x="3247017" y="2314637"/>
            <a:ext cx="2649968" cy="229864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396133" cy="5314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СОВРЕМЕННЫЕ СПОСОБЫ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sym typeface="Arial"/>
              </a:rPr>
              <a:t>МОШЕННИЧЕСТВА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sym typeface="Arial"/>
              </a:rPr>
              <a:t> 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</a:rPr>
              <a:t>–</a:t>
            </a:r>
            <a:r>
              <a:rPr lang="e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sym typeface="Arial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sym typeface="Arial"/>
              </a:rPr>
              <a:t>ДРОППИНГ</a:t>
            </a: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67;p21">
            <a:extLst>
              <a:ext uri="{FF2B5EF4-FFF2-40B4-BE49-F238E27FC236}">
                <a16:creationId xmlns:a16="http://schemas.microsoft.com/office/drawing/2014/main" id="{07B9A161-7B13-9405-E911-7F6C3661CE08}"/>
              </a:ext>
            </a:extLst>
          </p:cNvPr>
          <p:cNvSpPr txBox="1"/>
          <p:nvPr/>
        </p:nvSpPr>
        <p:spPr>
          <a:xfrm>
            <a:off x="306591" y="1602527"/>
            <a:ext cx="7771934" cy="53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ДРОПЫ</a:t>
            </a:r>
            <a:r>
              <a:rPr lang="ru-RU" sz="15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ru-RU" sz="1500" i="1" dirty="0" err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дропперы</a:t>
            </a:r>
            <a:r>
              <a:rPr lang="ru-RU" sz="15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, от английского </a:t>
            </a:r>
            <a:r>
              <a:rPr lang="en" sz="15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drop – </a:t>
            </a:r>
            <a:r>
              <a:rPr lang="ru-RU" sz="1500" i="1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сбрасывать) —</a:t>
            </a:r>
            <a:r>
              <a:rPr lang="ru-RU" sz="1500" i="1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500" b="0" i="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люди, </a:t>
            </a:r>
            <a:br>
              <a:rPr lang="ru-RU" sz="1500" b="0" i="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500" b="0" i="0" dirty="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которых мошенники используют для вывода или обналичивания украденных денег</a:t>
            </a:r>
            <a:endParaRPr lang="ru-RU" sz="1500" dirty="0"/>
          </a:p>
        </p:txBody>
      </p:sp>
      <p:sp>
        <p:nvSpPr>
          <p:cNvPr id="12" name="Google Shape;169;p21">
            <a:extLst>
              <a:ext uri="{FF2B5EF4-FFF2-40B4-BE49-F238E27FC236}">
                <a16:creationId xmlns:a16="http://schemas.microsoft.com/office/drawing/2014/main" id="{18332195-0697-9391-F4C0-4CDFE86CBA58}"/>
              </a:ext>
            </a:extLst>
          </p:cNvPr>
          <p:cNvSpPr txBox="1"/>
          <p:nvPr/>
        </p:nvSpPr>
        <p:spPr>
          <a:xfrm>
            <a:off x="733454" y="3217736"/>
            <a:ext cx="169095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«ДРОПЫ-ОБНАЛЬЩИКИ»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3" name="Google Shape;169;p21">
            <a:extLst>
              <a:ext uri="{FF2B5EF4-FFF2-40B4-BE49-F238E27FC236}">
                <a16:creationId xmlns:a16="http://schemas.microsoft.com/office/drawing/2014/main" id="{D2F8CB89-2353-FE88-650C-955B947C89C4}"/>
              </a:ext>
            </a:extLst>
          </p:cNvPr>
          <p:cNvSpPr txBox="1"/>
          <p:nvPr/>
        </p:nvSpPr>
        <p:spPr>
          <a:xfrm>
            <a:off x="3734476" y="3217736"/>
            <a:ext cx="167504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«ДРОПЫ-ТРАНЗИТНИКИ» 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69;p21">
            <a:extLst>
              <a:ext uri="{FF2B5EF4-FFF2-40B4-BE49-F238E27FC236}">
                <a16:creationId xmlns:a16="http://schemas.microsoft.com/office/drawing/2014/main" id="{FEE9FA4F-A9A7-0887-1B90-955AF98556BF}"/>
              </a:ext>
            </a:extLst>
          </p:cNvPr>
          <p:cNvSpPr txBox="1"/>
          <p:nvPr/>
        </p:nvSpPr>
        <p:spPr>
          <a:xfrm>
            <a:off x="6702725" y="3217736"/>
            <a:ext cx="150257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«ДРОПЫ-ЗАЛИВЩИКИ»</a:t>
            </a:r>
            <a:endParaRPr lang="ru-RU"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1509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3"/>
            <a:ext cx="6038549" cy="394324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БОРОТЬСЯ С МОШЕННИЧЕСТВОМ?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69;p21">
            <a:extLst>
              <a:ext uri="{FF2B5EF4-FFF2-40B4-BE49-F238E27FC236}">
                <a16:creationId xmlns:a16="http://schemas.microsoft.com/office/drawing/2014/main" id="{29DF9ED1-15DE-D736-E1DB-D2C9FFB36495}"/>
              </a:ext>
            </a:extLst>
          </p:cNvPr>
          <p:cNvSpPr txBox="1"/>
          <p:nvPr/>
        </p:nvSpPr>
        <p:spPr>
          <a:xfrm>
            <a:off x="1368334" y="1455089"/>
            <a:ext cx="2710514" cy="261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360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Обращать внимание, </a:t>
            </a:r>
            <a:r>
              <a:rPr lang="en-US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куда вам позвонили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360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Придумать кодовую фразу </a:t>
            </a:r>
            <a:r>
              <a:rPr lang="en-US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/>
            </a:r>
            <a:br>
              <a:rPr lang="en-US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общении с близкими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360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Проверять номер телефона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69;p21">
            <a:extLst>
              <a:ext uri="{FF2B5EF4-FFF2-40B4-BE49-F238E27FC236}">
                <a16:creationId xmlns:a16="http://schemas.microsoft.com/office/drawing/2014/main" id="{4A771618-D8A7-2489-B74C-FCB1231DABF1}"/>
              </a:ext>
            </a:extLst>
          </p:cNvPr>
          <p:cNvSpPr txBox="1"/>
          <p:nvPr/>
        </p:nvSpPr>
        <p:spPr>
          <a:xfrm>
            <a:off x="5788585" y="1397479"/>
            <a:ext cx="2775923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360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Не предоставлять никакую личную информацию  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3600"/>
              </a:spcBef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600" b="0" dirty="0">
                <a:solidFill>
                  <a:srgbClr val="1A1A1A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Использовать программы для определения номера </a:t>
            </a:r>
            <a:endParaRPr lang="ru-RU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1894383-B024-2E22-11CC-C4707FEB3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" y="1711810"/>
            <a:ext cx="926570" cy="6397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6EF995-AFF7-F4FB-8BD3-6E5BF6E4D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" y="2665919"/>
            <a:ext cx="926570" cy="6397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F7CC2D-B4CF-08C0-08D3-B78FA345D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2" y="3588582"/>
            <a:ext cx="926570" cy="6397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10C3574-09C6-2AA8-B826-E61DFB4097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71" y="1711810"/>
            <a:ext cx="926570" cy="639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2C01F64-4C9D-B56D-4BB7-7906E16F5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71" y="2665919"/>
            <a:ext cx="926570" cy="6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585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396133" cy="5314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КАК ЗАЩИТИТЬСЯ ОТ КРЕДИТНОГО МОШЕННИЧЕСТВА?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69;p21">
            <a:extLst>
              <a:ext uri="{FF2B5EF4-FFF2-40B4-BE49-F238E27FC236}">
                <a16:creationId xmlns:a16="http://schemas.microsoft.com/office/drawing/2014/main" id="{29DF9ED1-15DE-D736-E1DB-D2C9FFB36495}"/>
              </a:ext>
            </a:extLst>
          </p:cNvPr>
          <p:cNvSpPr txBox="1"/>
          <p:nvPr/>
        </p:nvSpPr>
        <p:spPr>
          <a:xfrm>
            <a:off x="331821" y="1663259"/>
            <a:ext cx="425871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ШАГ 1. Проверяйте кредитную историю</a:t>
            </a:r>
            <a:endParaRPr lang="ru-RU" sz="14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Бюро кредитных историй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69;p21">
            <a:extLst>
              <a:ext uri="{FF2B5EF4-FFF2-40B4-BE49-F238E27FC236}">
                <a16:creationId xmlns:a16="http://schemas.microsoft.com/office/drawing/2014/main" id="{67070857-25E0-6572-AD84-C94295C52A02}"/>
              </a:ext>
            </a:extLst>
          </p:cNvPr>
          <p:cNvSpPr txBox="1"/>
          <p:nvPr/>
        </p:nvSpPr>
        <p:spPr>
          <a:xfrm>
            <a:off x="331820" y="2284765"/>
            <a:ext cx="4542330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ШАГ 2. Установите </a:t>
            </a:r>
            <a:r>
              <a:rPr lang="ru-RU" sz="1400" dirty="0" err="1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самозапрет</a:t>
            </a:r>
            <a:r>
              <a:rPr lang="ru-RU" sz="1400" dirty="0">
                <a:solidFill>
                  <a:schemeClr val="accent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на кредиты</a:t>
            </a:r>
            <a:endParaRPr lang="ru-RU" sz="1400" b="0" i="0" u="none" strike="noStrike" cap="none" dirty="0">
              <a:solidFill>
                <a:schemeClr val="accent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4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Запрет распространяется на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Банки</a:t>
            </a:r>
          </a:p>
        </p:txBody>
      </p:sp>
      <p:sp>
        <p:nvSpPr>
          <p:cNvPr id="10" name="Google Shape;169;p21">
            <a:extLst>
              <a:ext uri="{FF2B5EF4-FFF2-40B4-BE49-F238E27FC236}">
                <a16:creationId xmlns:a16="http://schemas.microsoft.com/office/drawing/2014/main" id="{782EE1B9-7EF1-1C18-FE84-D0C3D980A5DE}"/>
              </a:ext>
            </a:extLst>
          </p:cNvPr>
          <p:cNvSpPr txBox="1"/>
          <p:nvPr/>
        </p:nvSpPr>
        <p:spPr>
          <a:xfrm>
            <a:off x="331822" y="3291420"/>
            <a:ext cx="3113726" cy="13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500"/>
            </a:pPr>
            <a:r>
              <a:rPr lang="ru-RU" sz="1400" i="0" u="none" strike="noStrike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Запрет НЕ распространяется на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Уже полученные кредиты 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 кредитные карты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Ипотеку (обеспечена залогом недвижимого имущества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169;p21">
            <a:extLst>
              <a:ext uri="{FF2B5EF4-FFF2-40B4-BE49-F238E27FC236}">
                <a16:creationId xmlns:a16="http://schemas.microsoft.com/office/drawing/2014/main" id="{00323A41-B572-08B4-BD9E-14D1BD995144}"/>
              </a:ext>
            </a:extLst>
          </p:cNvPr>
          <p:cNvSpPr txBox="1"/>
          <p:nvPr/>
        </p:nvSpPr>
        <p:spPr>
          <a:xfrm>
            <a:off x="3435712" y="3588635"/>
            <a:ext cx="537646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Автокредиты (обеспечены залогом транспортного средства)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Основные образовательные кредиты 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(на оплату обучения, которая сразу перечисляется </a:t>
            </a:r>
            <a:b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в образовательную организацию)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69;p21">
            <a:extLst>
              <a:ext uri="{FF2B5EF4-FFF2-40B4-BE49-F238E27FC236}">
                <a16:creationId xmlns:a16="http://schemas.microsoft.com/office/drawing/2014/main" id="{3CAB3E1E-03EA-123D-102B-15AA2A13E1DF}"/>
              </a:ext>
            </a:extLst>
          </p:cNvPr>
          <p:cNvSpPr txBox="1"/>
          <p:nvPr/>
        </p:nvSpPr>
        <p:spPr>
          <a:xfrm>
            <a:off x="1478250" y="2865674"/>
            <a:ext cx="1217242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ingdings" pitchFamily="2" charset="2"/>
              <a:buChar char="ü"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МФО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37C2DD-8360-099E-8A2F-2C72224B98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31" y="1091392"/>
            <a:ext cx="2393123" cy="22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5931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26CA889-BAC0-2C92-1C27-7C87A4780AED}"/>
              </a:ext>
            </a:extLst>
          </p:cNvPr>
          <p:cNvGrpSpPr/>
          <p:nvPr/>
        </p:nvGrpSpPr>
        <p:grpSpPr>
          <a:xfrm>
            <a:off x="959694" y="3510963"/>
            <a:ext cx="1514233" cy="1514233"/>
            <a:chOff x="6100758" y="1632084"/>
            <a:chExt cx="1514233" cy="1514233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5806773A-FA43-0EE6-CC0A-ADC1F9B8EE60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4" name="Google Shape;167;p21">
              <a:extLst>
                <a:ext uri="{FF2B5EF4-FFF2-40B4-BE49-F238E27FC236}">
                  <a16:creationId xmlns:a16="http://schemas.microsoft.com/office/drawing/2014/main" id="{3DB814A5-F245-81C3-06F3-D13CB91C0F67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200" b="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………….</a:t>
              </a:r>
              <a:endParaRPr lang="ru-RU" sz="1200" b="0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1050EAFF-44AF-BE8B-95E6-4E58764B02CD}"/>
              </a:ext>
            </a:extLst>
          </p:cNvPr>
          <p:cNvGrpSpPr/>
          <p:nvPr/>
        </p:nvGrpSpPr>
        <p:grpSpPr>
          <a:xfrm>
            <a:off x="1761031" y="1585665"/>
            <a:ext cx="1514233" cy="1514233"/>
            <a:chOff x="6100758" y="1632084"/>
            <a:chExt cx="1514233" cy="1514233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7A2C2EB2-848D-BA9A-3E67-81C91BA28A83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51" name="Google Shape;167;p21">
              <a:extLst>
                <a:ext uri="{FF2B5EF4-FFF2-40B4-BE49-F238E27FC236}">
                  <a16:creationId xmlns:a16="http://schemas.microsoft.com/office/drawing/2014/main" id="{790F84AA-F3B4-100A-5A3B-1E2E2D886D3D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-RU" sz="1200" b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Рационально выбирает финансовые продукты </a:t>
              </a:r>
              <a:br>
                <a:rPr lang="ru-RU" sz="1200" b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 услуги?</a:t>
              </a:r>
              <a:endParaRPr lang="ru-RU" sz="1200" b="0" dirty="0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D4B5DA44-9FE8-D9C4-818B-2FF366B8CF19}"/>
              </a:ext>
            </a:extLst>
          </p:cNvPr>
          <p:cNvGrpSpPr/>
          <p:nvPr/>
        </p:nvGrpSpPr>
        <p:grpSpPr>
          <a:xfrm>
            <a:off x="5831736" y="1600781"/>
            <a:ext cx="1514233" cy="1514233"/>
            <a:chOff x="6100758" y="1632084"/>
            <a:chExt cx="1514233" cy="1514233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7682B066-D316-9604-C08F-60873B0D8437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29" name="Google Shape;167;p21">
              <a:extLst>
                <a:ext uri="{FF2B5EF4-FFF2-40B4-BE49-F238E27FC236}">
                  <a16:creationId xmlns:a16="http://schemas.microsoft.com/office/drawing/2014/main" id="{87E05C01-2178-0826-BC1C-9D55E9E9DE85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200" b="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………….</a:t>
              </a:r>
              <a:endParaRPr lang="ru-RU" sz="1200" b="0" dirty="0"/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6741189" cy="531427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ФИНАНСОВАЯ ГРАМОТНОСТЬ — ЗАЛОГ ФИНАНСОВОЙ БЕЗОПАСНОСТИ ВСЕЙ СЕМЬИ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7878A3-FF3B-0310-4392-CC96098591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582" y="1970293"/>
            <a:ext cx="4339456" cy="2831317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28255DB0-C2BE-938D-7A2E-DE6D91672206}"/>
              </a:ext>
            </a:extLst>
          </p:cNvPr>
          <p:cNvGrpSpPr/>
          <p:nvPr/>
        </p:nvGrpSpPr>
        <p:grpSpPr>
          <a:xfrm>
            <a:off x="7417874" y="1913553"/>
            <a:ext cx="1514233" cy="1514233"/>
            <a:chOff x="6100758" y="1632084"/>
            <a:chExt cx="1514233" cy="1514233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EF8C6F5C-8424-EBAD-5040-EB4080E3E771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2" name="Google Shape;167;p21">
              <a:extLst>
                <a:ext uri="{FF2B5EF4-FFF2-40B4-BE49-F238E27FC236}">
                  <a16:creationId xmlns:a16="http://schemas.microsoft.com/office/drawing/2014/main" id="{87613A3C-92C7-76C7-7800-C73456D35420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200" b="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………….</a:t>
              </a:r>
              <a:endParaRPr lang="ru-RU" sz="1200" b="0" dirty="0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4839D2-8445-8614-33D1-04AD0D8D1765}"/>
              </a:ext>
            </a:extLst>
          </p:cNvPr>
          <p:cNvGrpSpPr/>
          <p:nvPr/>
        </p:nvGrpSpPr>
        <p:grpSpPr>
          <a:xfrm>
            <a:off x="6450383" y="3209072"/>
            <a:ext cx="1514233" cy="1514233"/>
            <a:chOff x="6100758" y="1632084"/>
            <a:chExt cx="1514233" cy="1514233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EA06F934-0280-ADCE-DE02-EEDB32394D4B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5" name="Google Shape;167;p21">
              <a:extLst>
                <a:ext uri="{FF2B5EF4-FFF2-40B4-BE49-F238E27FC236}">
                  <a16:creationId xmlns:a16="http://schemas.microsoft.com/office/drawing/2014/main" id="{C42B00F9-33F9-5C9A-1535-913AEB35666C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ru-RU" sz="1200" b="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Понимает права потребителя финансовых услуг и способен отстаивать их?</a:t>
              </a:r>
              <a:endParaRPr lang="ru-RU" sz="1200" b="0" dirty="0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F7D6F19-F7B8-0F03-CF13-CD3986911E73}"/>
              </a:ext>
            </a:extLst>
          </p:cNvPr>
          <p:cNvGrpSpPr/>
          <p:nvPr/>
        </p:nvGrpSpPr>
        <p:grpSpPr>
          <a:xfrm>
            <a:off x="178668" y="2064638"/>
            <a:ext cx="1514233" cy="1514233"/>
            <a:chOff x="6100758" y="1632084"/>
            <a:chExt cx="1514233" cy="151423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4EB3C00A-04C3-8521-C77D-FC354BF51272}"/>
                </a:ext>
              </a:extLst>
            </p:cNvPr>
            <p:cNvSpPr/>
            <p:nvPr/>
          </p:nvSpPr>
          <p:spPr>
            <a:xfrm>
              <a:off x="6100758" y="1632084"/>
              <a:ext cx="1514233" cy="1514233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48" name="Google Shape;167;p21">
              <a:extLst>
                <a:ext uri="{FF2B5EF4-FFF2-40B4-BE49-F238E27FC236}">
                  <a16:creationId xmlns:a16="http://schemas.microsoft.com/office/drawing/2014/main" id="{7B639522-D589-5197-9EC6-3B2C25696B28}"/>
                </a:ext>
              </a:extLst>
            </p:cNvPr>
            <p:cNvSpPr txBox="1"/>
            <p:nvPr/>
          </p:nvSpPr>
          <p:spPr>
            <a:xfrm>
              <a:off x="6214270" y="2010704"/>
              <a:ext cx="1319532" cy="756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Arial"/>
                <a:buNone/>
              </a:pPr>
              <a:r>
                <a:rPr lang="en-US" sz="1200" b="0" dirty="0">
                  <a:solidFill>
                    <a:schemeClr val="lt1"/>
                  </a:solidFill>
                  <a:latin typeface="Arial"/>
                  <a:cs typeface="Arial"/>
                  <a:sym typeface="Arial"/>
                </a:rPr>
                <a:t>………….</a:t>
              </a:r>
              <a:endParaRPr lang="ru-RU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777955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EA90292-ABA2-4564-B453-A79B557F6314}"/>
              </a:ext>
            </a:extLst>
          </p:cNvPr>
          <p:cNvSpPr/>
          <p:nvPr/>
        </p:nvSpPr>
        <p:spPr>
          <a:xfrm>
            <a:off x="331821" y="3734075"/>
            <a:ext cx="8480357" cy="1069595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EFBB465-6A5B-7B71-3205-935747CD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726" y="1618624"/>
            <a:ext cx="5386714" cy="587493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6130" y="866052"/>
            <a:ext cx="6344374" cy="543374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ОПРЕДЕЛЯЕМ СВОЮ ЦИФРОВУЮ ФИНАНСОВУЮ ГРАМОТНОСТЬ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070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536F16-1E96-7812-FC78-CD7B299DF145}"/>
              </a:ext>
            </a:extLst>
          </p:cNvPr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10"/>
            <a:endParaRPr lang="ru-RU" sz="3200" b="0" dirty="0">
              <a:solidFill>
                <a:srgbClr val="FFFFFF"/>
              </a:solidFill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C64114-DC23-472C-6F6D-A2505F277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312" y="2962750"/>
            <a:ext cx="1394639" cy="13946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07FC9-5186-84B1-4721-C4CFFB5F8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164" y="2963293"/>
            <a:ext cx="1399672" cy="13996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0B4F02-5920-BA5D-8142-A7E89E0BD2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17" y="2963293"/>
            <a:ext cx="1399672" cy="139967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6114A2-4112-8090-BF03-16DE79A83B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31" y="2599293"/>
            <a:ext cx="340433" cy="2023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D2328F-FEFD-0FA9-0DEB-B810B47D5B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5371" y="2546201"/>
            <a:ext cx="280801" cy="233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5025F8-9951-60A0-5BD0-6DDAD560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609" y="2509067"/>
            <a:ext cx="280802" cy="297616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E48EA130-7F1F-9ACB-3B85-516D8B5C4EC1}"/>
              </a:ext>
            </a:extLst>
          </p:cNvPr>
          <p:cNvSpPr txBox="1">
            <a:spLocks/>
          </p:cNvSpPr>
          <p:nvPr/>
        </p:nvSpPr>
        <p:spPr>
          <a:xfrm>
            <a:off x="461372" y="1005661"/>
            <a:ext cx="7828259" cy="9147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Больше полезной информации </a:t>
            </a:r>
          </a:p>
          <a:p>
            <a:pPr algn="ctr" hangingPunct="1">
              <a:lnSpc>
                <a:spcPct val="9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можно найти на сайте Минфина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ED617-4526-C473-6CB2-A2C363388263}"/>
              </a:ext>
            </a:extLst>
          </p:cNvPr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defTabSz="825510"/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а также на портале </a:t>
            </a:r>
            <a:r>
              <a:rPr lang="ru-RU" sz="2000" dirty="0" err="1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моифинансы.рф</a:t>
            </a: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 </a:t>
            </a:r>
            <a:b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+mj-lt"/>
                <a:cs typeface="Arial Black" panose="020B0604020202020204" pitchFamily="34" charset="0"/>
              </a:rPr>
              <a:t>и в его социальных сетях</a:t>
            </a:r>
          </a:p>
        </p:txBody>
      </p:sp>
      <p:sp>
        <p:nvSpPr>
          <p:cNvPr id="11" name="Номер слайда 8">
            <a:extLst>
              <a:ext uri="{FF2B5EF4-FFF2-40B4-BE49-F238E27FC236}">
                <a16:creationId xmlns:a16="http://schemas.microsoft.com/office/drawing/2014/main" id="{6F85501F-E5CC-1EAA-767D-F911DF0479C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30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9641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336022" y="2571750"/>
            <a:ext cx="6471957" cy="50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ctr" anchorCtr="0">
            <a:spAutoFit/>
          </a:bodyPr>
          <a:lstStyle/>
          <a:p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СПАСИБО ЗА ВНИМАНИЕ!</a:t>
            </a:r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id="{D1EDBBF4-CC48-B50B-901B-A5564F5C262F}"/>
              </a:ext>
            </a:extLst>
          </p:cNvPr>
          <p:cNvSpPr txBox="1">
            <a:spLocks/>
          </p:cNvSpPr>
          <p:nvPr/>
        </p:nvSpPr>
        <p:spPr>
          <a:xfrm>
            <a:off x="8498114" y="4781951"/>
            <a:ext cx="350350" cy="256480"/>
          </a:xfrm>
          <a:prstGeom prst="rect">
            <a:avLst/>
          </a:prstGeom>
        </p:spPr>
        <p:txBody>
          <a:bodyPr anchor="ctr"/>
          <a:lstStyle>
            <a:defPPr marL="0" marR="0" indent="0" algn="l" defTabSz="356616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2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7830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5661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53492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713232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91540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069848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248156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426464" algn="ctr" defTabSz="32194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7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86CB4B4D-7CA3-9044-876B-883B54F8677D}" type="slidenum">
              <a:rPr lang="ru-RU" sz="10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31</a:t>
            </a:fld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2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5088368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ПЕРВОЕ ИЗМЕРЕНИЕ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базовые знания о современных цифровых финансовых продуктах и услугах </a:t>
            </a:r>
            <a:endParaRPr lang="ru-RU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oogle Shape;121;p17">
            <a:extLst>
              <a:ext uri="{FF2B5EF4-FFF2-40B4-BE49-F238E27FC236}">
                <a16:creationId xmlns:a16="http://schemas.microsoft.com/office/drawing/2014/main" id="{217B320B-CD2D-17CE-E4E6-94E89AEDD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2755691"/>
              </p:ext>
            </p:extLst>
          </p:nvPr>
        </p:nvGraphicFramePr>
        <p:xfrm>
          <a:off x="306592" y="1798320"/>
          <a:ext cx="8505587" cy="283951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42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67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Продукты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Мои знания (+/-)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3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ct val="100000"/>
                        <a:buFont typeface="+mj-lt"/>
                        <a:buNone/>
                      </a:pPr>
                      <a:r>
                        <a:rPr lang="ru-RU" sz="1300" b="1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Платежи: 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электронные деньги, кошельки для мобильных телефонов, </a:t>
                      </a:r>
                      <a:r>
                        <a:rPr lang="ru-RU" sz="13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криптоактивы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услуги денежных переводов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3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ct val="100000"/>
                        <a:buFont typeface="+mj-lt"/>
                        <a:buNone/>
                      </a:pPr>
                      <a:r>
                        <a:rPr lang="ru-RU" sz="1300" b="1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Управление активами: 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интернет-банкинг, онлайн-брокеры, </a:t>
                      </a:r>
                      <a:r>
                        <a:rPr lang="ru-RU" sz="13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робо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-советники, торговля </a:t>
                      </a:r>
                      <a:r>
                        <a:rPr lang="ru-RU" sz="1300" b="0" u="none" strike="noStrike" cap="none" dirty="0" err="1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криптоактивами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управление личными финансами, мобильная торговля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3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ct val="100000"/>
                        <a:buFont typeface="+mj-lt"/>
                        <a:buNone/>
                      </a:pPr>
                      <a:r>
                        <a:rPr lang="ru-RU" sz="1300" b="1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Альтернативное финансирование: 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краудфандинг, одноранговое кредитование (P2P), кредитование онлайн-баланса, финансирование счетов-фактур и цепочки поставок и т. д.</a:t>
                      </a:r>
                      <a:endParaRPr sz="1300" b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97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ct val="100000"/>
                        <a:buFont typeface="+mj-lt"/>
                        <a:buNone/>
                      </a:pPr>
                      <a:r>
                        <a:rPr lang="ru-RU" sz="1300" b="1" u="none" strike="noStrike" cap="none" dirty="0">
                          <a:solidFill>
                            <a:schemeClr val="accent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Прочее: </a:t>
                      </a:r>
                      <a:r>
                        <a:rPr lang="ru-RU" sz="13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страховые услуги через Интернет и т. д.</a:t>
                      </a:r>
                      <a:endParaRPr sz="1300" dirty="0"/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533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34;p18">
            <a:extLst>
              <a:ext uri="{FF2B5EF4-FFF2-40B4-BE49-F238E27FC236}">
                <a16:creationId xmlns:a16="http://schemas.microsoft.com/office/drawing/2014/main" id="{3DA0094F-8F4B-B586-91C0-46591BF57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2378330"/>
              </p:ext>
            </p:extLst>
          </p:nvPr>
        </p:nvGraphicFramePr>
        <p:xfrm>
          <a:off x="306592" y="1605280"/>
          <a:ext cx="8505586" cy="30009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81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67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u="none" strike="noStrike" cap="none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Продукты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Мои знания (+/-)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Фишинг</a:t>
                      </a:r>
                      <a:endParaRPr sz="1400" dirty="0"/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err="1">
                          <a:latin typeface="Arial"/>
                          <a:ea typeface="Arial"/>
                          <a:cs typeface="Arial"/>
                          <a:sym typeface="Arial"/>
                        </a:rPr>
                        <a:t>Фарминг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Шпионское ПО</a:t>
                      </a:r>
                      <a:endParaRPr sz="1400" dirty="0"/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Замена SIM-карты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Профилирование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554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Взлом</a:t>
                      </a:r>
                      <a:endParaRPr sz="14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5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3" y="866052"/>
            <a:ext cx="5088368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ВТОРОЕ ИЗМЕРЕНИЕ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это осознание цифровых финансовых рисков </a:t>
            </a:r>
            <a:endParaRPr lang="ru-RU" sz="15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1703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oogle Shape;147;p19">
            <a:extLst>
              <a:ext uri="{FF2B5EF4-FFF2-40B4-BE49-F238E27FC236}">
                <a16:creationId xmlns:a16="http://schemas.microsoft.com/office/drawing/2014/main" id="{06FDDB4B-12B6-3F24-42EA-856EB0DD6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958251"/>
              </p:ext>
            </p:extLst>
          </p:nvPr>
        </p:nvGraphicFramePr>
        <p:xfrm>
          <a:off x="306593" y="1838960"/>
          <a:ext cx="8530815" cy="2767313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2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756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Продукты</a:t>
                      </a:r>
                      <a:endParaRPr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Мои знания (+/-)</a:t>
                      </a:r>
                      <a:endParaRPr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3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383838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Как использовать компьютерные программы </a:t>
                      </a:r>
                      <a:br>
                        <a:rPr lang="ru-RU" sz="1400" dirty="0">
                          <a:solidFill>
                            <a:srgbClr val="383838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</a:br>
                      <a:r>
                        <a:rPr lang="ru-RU" sz="1400" dirty="0">
                          <a:solidFill>
                            <a:srgbClr val="383838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и мобильные приложения, чтобы избежать рассылки спама, фишинговых сообщений и т. д.?</a:t>
                      </a:r>
                      <a:endParaRPr sz="14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41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rgbClr val="383838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Как защитить свой личный идентификационный номер (PIN) и другую личную информацию при использовании финансовых услуг, предоставляемых с помощью цифровых средств?</a:t>
                      </a:r>
                      <a:endParaRPr sz="14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1450" marR="91450" marT="45725" marB="45725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509852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ТРЕТЬЕ ИЗМЕРЕНИЕ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это цифровой контроль финансовых рисков, связанный с пониманием того, как можно себя защитить </a:t>
            </a:r>
            <a:endParaRPr lang="ru-RU" sz="15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441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0;p20">
            <a:extLst>
              <a:ext uri="{FF2B5EF4-FFF2-40B4-BE49-F238E27FC236}">
                <a16:creationId xmlns:a16="http://schemas.microsoft.com/office/drawing/2014/main" id="{B0117DA6-2E6B-7DBC-C25D-489E1D3FB3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4642298"/>
              </p:ext>
            </p:extLst>
          </p:nvPr>
        </p:nvGraphicFramePr>
        <p:xfrm>
          <a:off x="306592" y="1869440"/>
          <a:ext cx="8530815" cy="273683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6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46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Продукты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Мои знания (+/-)</a:t>
                      </a:r>
                      <a:endParaRPr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73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Понимаете ли вы свои права и знаете ли, куда можно обратиться и как получить компенсацию, если вы стали жертвой мошенничества? 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364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Понимаете ли вы свои права в отношении своих персональных данных?</a:t>
                      </a: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Номер слайда 8">
            <a:extLst>
              <a:ext uri="{FF2B5EF4-FFF2-40B4-BE49-F238E27FC236}">
                <a16:creationId xmlns:a16="http://schemas.microsoft.com/office/drawing/2014/main" id="{214750D0-7E32-BA4E-70FC-456035DA29A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2">
            <a:extLst>
              <a:ext uri="{FF2B5EF4-FFF2-40B4-BE49-F238E27FC236}">
                <a16:creationId xmlns:a16="http://schemas.microsoft.com/office/drawing/2014/main" id="{01F0A531-4573-1BE3-A3D5-D9468A8114A3}"/>
              </a:ext>
            </a:extLst>
          </p:cNvPr>
          <p:cNvSpPr txBox="1">
            <a:spLocks/>
          </p:cNvSpPr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ЧЕТВЕРТОЕ ИЗМЕРЕНИЕ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—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это знание прав потребителей и процедур возмещения ущерба в случаях, когда пользователи становятся жертвами вышеупомянутых рисков </a:t>
            </a:r>
            <a:endParaRPr lang="ru-RU" sz="1500" b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78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8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200" y="1097363"/>
            <a:ext cx="5376863" cy="301625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bg1"/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ФИНАНСОВОЕ МОШЕННИЧЕСТВО</a:t>
            </a:r>
            <a:endParaRPr lang="ru-RU" sz="2000" dirty="0">
              <a:solidFill>
                <a:schemeClr val="bg1"/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4" name="Google Shape;167;p21">
            <a:extLst>
              <a:ext uri="{FF2B5EF4-FFF2-40B4-BE49-F238E27FC236}">
                <a16:creationId xmlns:a16="http://schemas.microsoft.com/office/drawing/2014/main" id="{0964969F-A4C9-BB14-37BA-0CFF56F33624}"/>
              </a:ext>
            </a:extLst>
          </p:cNvPr>
          <p:cNvSpPr txBox="1"/>
          <p:nvPr/>
        </p:nvSpPr>
        <p:spPr>
          <a:xfrm>
            <a:off x="433200" y="1533861"/>
            <a:ext cx="6504228" cy="973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ru-RU" sz="1600" i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Финансовое мошенничество — </a:t>
            </a:r>
            <a:r>
              <a:rPr lang="ru-RU" sz="16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совершение противоправных действий в сфере денежного оборота путем обмана, злоупотребления доверием и других манипуляций с целью незаконного обогащения</a:t>
            </a:r>
            <a:endParaRPr sz="16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600" b="0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Google Shape;344;p38">
            <a:extLst>
              <a:ext uri="{FF2B5EF4-FFF2-40B4-BE49-F238E27FC236}">
                <a16:creationId xmlns:a16="http://schemas.microsoft.com/office/drawing/2014/main" id="{1CAEBF37-30D2-CFE2-FDBC-41E404D66DB3}"/>
              </a:ext>
            </a:extLst>
          </p:cNvPr>
          <p:cNvSpPr txBox="1"/>
          <p:nvPr/>
        </p:nvSpPr>
        <p:spPr>
          <a:xfrm>
            <a:off x="677775" y="3877506"/>
            <a:ext cx="3490493" cy="7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Кредитные аферы 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0703BA-D4B6-E83C-FC43-3F2C1B0102A1}"/>
              </a:ext>
            </a:extLst>
          </p:cNvPr>
          <p:cNvSpPr/>
          <p:nvPr/>
        </p:nvSpPr>
        <p:spPr>
          <a:xfrm>
            <a:off x="433200" y="3877507"/>
            <a:ext cx="3979644" cy="726298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D57DCEF-0D54-ACA7-3F40-E3C84F5D38A6}"/>
              </a:ext>
            </a:extLst>
          </p:cNvPr>
          <p:cNvSpPr/>
          <p:nvPr/>
        </p:nvSpPr>
        <p:spPr>
          <a:xfrm>
            <a:off x="4731156" y="3877507"/>
            <a:ext cx="3979644" cy="726298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A6FCA4B-A5AC-B98F-D1C6-2E8B91392FFB}"/>
              </a:ext>
            </a:extLst>
          </p:cNvPr>
          <p:cNvSpPr/>
          <p:nvPr/>
        </p:nvSpPr>
        <p:spPr>
          <a:xfrm>
            <a:off x="433200" y="2866467"/>
            <a:ext cx="3979644" cy="726298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42A7641-7121-99EE-3D2E-4018B5A24352}"/>
              </a:ext>
            </a:extLst>
          </p:cNvPr>
          <p:cNvSpPr/>
          <p:nvPr/>
        </p:nvSpPr>
        <p:spPr>
          <a:xfrm>
            <a:off x="4731156" y="2866467"/>
            <a:ext cx="3979644" cy="726298"/>
          </a:xfrm>
          <a:prstGeom prst="rect">
            <a:avLst/>
          </a:prstGeom>
          <a:noFill/>
          <a:ln w="12700" cap="flat">
            <a:solidFill>
              <a:schemeClr val="l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4" name="Google Shape;344;p38">
            <a:extLst>
              <a:ext uri="{FF2B5EF4-FFF2-40B4-BE49-F238E27FC236}">
                <a16:creationId xmlns:a16="http://schemas.microsoft.com/office/drawing/2014/main" id="{B8EAAC79-32F4-4F3B-A162-E5D5C674DDE8}"/>
              </a:ext>
            </a:extLst>
          </p:cNvPr>
          <p:cNvSpPr txBox="1"/>
          <p:nvPr/>
        </p:nvSpPr>
        <p:spPr>
          <a:xfrm>
            <a:off x="4979430" y="3877506"/>
            <a:ext cx="3490493" cy="7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Аферы с использованием </a:t>
            </a:r>
            <a:b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банковских карт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344;p38">
            <a:extLst>
              <a:ext uri="{FF2B5EF4-FFF2-40B4-BE49-F238E27FC236}">
                <a16:creationId xmlns:a16="http://schemas.microsoft.com/office/drawing/2014/main" id="{5DD357A4-95CB-7908-642E-E3615A66DF2E}"/>
              </a:ext>
            </a:extLst>
          </p:cNvPr>
          <p:cNvSpPr txBox="1"/>
          <p:nvPr/>
        </p:nvSpPr>
        <p:spPr>
          <a:xfrm>
            <a:off x="677775" y="2859739"/>
            <a:ext cx="3490493" cy="7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Финансовые пирамиды 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344;p38">
            <a:extLst>
              <a:ext uri="{FF2B5EF4-FFF2-40B4-BE49-F238E27FC236}">
                <a16:creationId xmlns:a16="http://schemas.microsoft.com/office/drawing/2014/main" id="{683E8389-EABA-57B1-6623-1701B3746189}"/>
              </a:ext>
            </a:extLst>
          </p:cNvPr>
          <p:cNvSpPr txBox="1"/>
          <p:nvPr/>
        </p:nvSpPr>
        <p:spPr>
          <a:xfrm>
            <a:off x="4979430" y="2859739"/>
            <a:ext cx="3490493" cy="726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550" tIns="35550" rIns="35550" bIns="35550" anchor="ctr" anchorCtr="0">
            <a:noAutofit/>
          </a:bodyPr>
          <a:lstStyle/>
          <a:p>
            <a:pPr marR="0" lvl="0" rtl="0">
              <a:spcAft>
                <a:spcPts val="0"/>
              </a:spcAft>
              <a:buClr>
                <a:schemeClr val="accent5"/>
              </a:buClr>
              <a:buSzPct val="100000"/>
            </a:pP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Инвестиционные махинации </a:t>
            </a:r>
            <a:b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</a:br>
            <a:r>
              <a:rPr lang="ru-RU" sz="1400" b="0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на финансовых рынках </a:t>
            </a:r>
            <a:endParaRPr lang="ru-RU" sz="1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228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6592" y="866052"/>
            <a:ext cx="5376468" cy="302348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1B7BC"/>
              </a:buClr>
              <a:buSzPts val="4500"/>
              <a:buFont typeface="Arial"/>
              <a:buNone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604020202020204" pitchFamily="34" charset="0"/>
                <a:ea typeface="Arial"/>
                <a:cs typeface="Arial Black" panose="020B0604020202020204" pitchFamily="34" charset="0"/>
                <a:sym typeface="Arial"/>
              </a:rPr>
              <a:t>КТО ПОДВЕРЖЕН РИСКАМ?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604020202020204" pitchFamily="34" charset="0"/>
              <a:ea typeface="Calibri"/>
              <a:cs typeface="Arial Black" panose="020B0604020202020204" pitchFamily="34" charset="0"/>
              <a:sym typeface="Calibri"/>
            </a:endParaRPr>
          </a:p>
        </p:txBody>
      </p:sp>
      <p:sp>
        <p:nvSpPr>
          <p:cNvPr id="20" name="Номер слайда 8">
            <a:extLst>
              <a:ext uri="{FF2B5EF4-FFF2-40B4-BE49-F238E27FC236}">
                <a16:creationId xmlns:a16="http://schemas.microsoft.com/office/drawing/2014/main" id="{0C5BF170-DF99-8A25-FD6F-30079A946F0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8639055" y="4781951"/>
            <a:ext cx="173124" cy="256480"/>
          </a:xfrm>
        </p:spPr>
        <p:txBody>
          <a:bodyPr anchor="ctr"/>
          <a:lstStyle/>
          <a:p>
            <a:pPr algn="r"/>
            <a:fld id="{86CB4B4D-7CA3-9044-876B-883B54F8677D}" type="slidenum">
              <a:rPr lang="ru-RU" sz="10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9</a:t>
            </a:fld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6D4167-ADD6-30A7-9DDC-F68339B681B9}"/>
              </a:ext>
            </a:extLst>
          </p:cNvPr>
          <p:cNvSpPr/>
          <p:nvPr/>
        </p:nvSpPr>
        <p:spPr>
          <a:xfrm>
            <a:off x="306592" y="1517277"/>
            <a:ext cx="2649968" cy="309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686E4EEF-F8DA-FA33-7B85-08F87A026003}"/>
              </a:ext>
            </a:extLst>
          </p:cNvPr>
          <p:cNvSpPr txBox="1">
            <a:spLocks/>
          </p:cNvSpPr>
          <p:nvPr/>
        </p:nvSpPr>
        <p:spPr>
          <a:xfrm>
            <a:off x="479077" y="1954258"/>
            <a:ext cx="2304764" cy="221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 потерять близких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Боязнь заболеваний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Страх потерять деньги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Желание помочь семье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rtl="0"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Отсутствие финансовой подушки безопасности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1FF182-AEF1-DDB7-0CE7-294F66E060E4}"/>
              </a:ext>
            </a:extLst>
          </p:cNvPr>
          <p:cNvSpPr/>
          <p:nvPr/>
        </p:nvSpPr>
        <p:spPr>
          <a:xfrm>
            <a:off x="6187442" y="1517277"/>
            <a:ext cx="2649968" cy="309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577E15-66FD-BBA0-6EC0-32FDCECFAC17}"/>
              </a:ext>
            </a:extLst>
          </p:cNvPr>
          <p:cNvSpPr/>
          <p:nvPr/>
        </p:nvSpPr>
        <p:spPr>
          <a:xfrm>
            <a:off x="3247017" y="1517277"/>
            <a:ext cx="2649968" cy="3096000"/>
          </a:xfrm>
          <a:prstGeom prst="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3" name="Объект 3">
            <a:extLst>
              <a:ext uri="{FF2B5EF4-FFF2-40B4-BE49-F238E27FC236}">
                <a16:creationId xmlns:a16="http://schemas.microsoft.com/office/drawing/2014/main" id="{EFA7F305-08FE-3B0B-16E2-62B22FC96B0D}"/>
              </a:ext>
            </a:extLst>
          </p:cNvPr>
          <p:cNvSpPr txBox="1">
            <a:spLocks/>
          </p:cNvSpPr>
          <p:nvPr/>
        </p:nvSpPr>
        <p:spPr>
          <a:xfrm>
            <a:off x="3415317" y="1938974"/>
            <a:ext cx="2304764" cy="2227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Доверчивость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Внушаемость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Переоценка своей цифровой и финансовой грамотности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Переоценка 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жизненного опыта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43D233AF-CF7B-FBF7-7AA6-021E83537826}"/>
              </a:ext>
            </a:extLst>
          </p:cNvPr>
          <p:cNvSpPr txBox="1">
            <a:spLocks/>
          </p:cNvSpPr>
          <p:nvPr/>
        </p:nvSpPr>
        <p:spPr>
          <a:xfrm>
            <a:off x="6360044" y="1826817"/>
            <a:ext cx="2304764" cy="2434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Невысокий 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уровень дохода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Стремление 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 финансовой независимости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Азарт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 pitchFamily="2" charset="2"/>
              <a:buChar char="ü"/>
            </a:pP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Увлеченность </a:t>
            </a:r>
            <a: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/>
            </a:r>
            <a:br>
              <a:rPr lang="en-US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ru-RU" sz="14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онлайн-покупками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6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4783</TotalTime>
  <Words>1631</Words>
  <Application>Microsoft Office PowerPoint</Application>
  <PresentationFormat>Экран (16:9)</PresentationFormat>
  <Paragraphs>233</Paragraphs>
  <Slides>31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Helvetica Neue</vt:lpstr>
      <vt:lpstr>Helvetica Neue Light</vt:lpstr>
      <vt:lpstr>Helvetica Neue Medium</vt:lpstr>
      <vt:lpstr>Proxima Nova Rg</vt:lpstr>
      <vt:lpstr>Raleway</vt:lpstr>
      <vt:lpstr>Wingdings</vt:lpstr>
      <vt:lpstr>White</vt:lpstr>
      <vt:lpstr>«Финансовая безопасность для всей семьи»</vt:lpstr>
      <vt:lpstr>РАЗМИНКА</vt:lpstr>
      <vt:lpstr>ОПРЕДЕЛЯЕМ СВОЮ ЦИФРОВУЮ ФИНАНСОВУЮ ГРАМОТНОСТЬ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ФИНАНСОВОЕ МОШЕННИЧЕСТВО</vt:lpstr>
      <vt:lpstr>КТО ПОДВЕРЖЕН РИСКАМ?</vt:lpstr>
      <vt:lpstr>ПСИХОЛОГИЧЕСКИЙ ПОРТРЕТ ЖЕРТВ  ТЕЛЕФОННОГО МОШЕННИЧЕСТВА</vt:lpstr>
      <vt:lpstr>ПРИЕМЫ РАБОТЫ МОШЕННИКОВ С СОПРОТИВЛЕНИЕМ КЛИЕНТОВ</vt:lpstr>
      <vt:lpstr>СОЦИАЛЬНАЯ ИНЖЕНЕРИЯ</vt:lpstr>
      <vt:lpstr>ЭТАПЫ СОЦИОИНЖЕНЕРНЫХ АТАК</vt:lpstr>
      <vt:lpstr>ПРИЗНАКИ ИСПОЛЬЗОВАНИЯ МЕТОДОВ СОЦИАЛЬНОЙ ИНЖЕНЕРИИ</vt:lpstr>
      <vt:lpstr>ПРИМЕРЫ ИСКАЖЕНИЙ, КОТОРЫЕ МЕШАЮТ ОБЪЕКТИВНО ОЦЕНИВАТЬ ИНФОРМАЦИЮ</vt:lpstr>
      <vt:lpstr>СПОСОБЫ ЗАЩИТЫ  ОТ СОЦИАЛЬНОЙ ИНЖЕНЕРИИ</vt:lpstr>
      <vt:lpstr>УТЕЧКА ПЕРСОНАЛЬНЫХ ДАННЫХ</vt:lpstr>
      <vt:lpstr>ЗАЩИТА ПЕРСОНАЛЬНЫХ ДАННЫХ</vt:lpstr>
      <vt:lpstr>НЕКОТОРЫЕ АКТУАЛЬНЫЕ СХЕМЫ МОШЕННИКОВ</vt:lpstr>
      <vt:lpstr>ФИНАНСОВАЯ БЕЗОПАСНОСТЬ В ЦИФРОВОМ МИРЕ</vt:lpstr>
      <vt:lpstr>ФИШИНГ, ВИШИНГ, СМИШИНГ, ФАРМИНГ</vt:lpstr>
      <vt:lpstr>КАК ЗАЩИТИТЬСЯ ОТ ФИШИНГА, ВИШИНГА, СМИШИНГА И ФАРМИНГА?</vt:lpstr>
      <vt:lpstr>НАДЕЖНЫЕ ПАРОЛИ</vt:lpstr>
      <vt:lpstr>СОВРЕМЕННЫЕ СПОСОБЫ МОШЕННИЧЕСТВА С ИСПОЛЬЗОВАНИЕМ ИИ</vt:lpstr>
      <vt:lpstr>СОВРЕМЕННЫЕ СПОСОБЫ МОШЕННИЧЕСТВА — АТАКА С ПОДМЕНОЙ</vt:lpstr>
      <vt:lpstr>СОВРЕМЕННЫЕ СПОСОБЫ МОШЕННИЧЕСТВА – ДРОППИНГ</vt:lpstr>
      <vt:lpstr>КАК БОРОТЬСЯ С МОШЕННИЧЕСТВОМ?</vt:lpstr>
      <vt:lpstr>КАК ЗАЩИТИТЬСЯ ОТ КРЕДИТНОГО МОШЕННИЧЕСТВА?</vt:lpstr>
      <vt:lpstr>ФИНАНСОВАЯ ГРАМОТНОСТЬ — ЗАЛОГ ФИНАНСОВОЙ БЕЗОПАСНОСТИ ВСЕЙ СЕМЬИ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186</cp:revision>
  <dcterms:modified xsi:type="dcterms:W3CDTF">2025-05-16T07:55:33Z</dcterms:modified>
</cp:coreProperties>
</file>